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73" r:id="rId3"/>
    <p:sldId id="280" r:id="rId4"/>
    <p:sldId id="294" r:id="rId5"/>
    <p:sldId id="296" r:id="rId6"/>
    <p:sldId id="313" r:id="rId7"/>
    <p:sldId id="314" r:id="rId8"/>
    <p:sldId id="288" r:id="rId9"/>
    <p:sldId id="312" r:id="rId10"/>
    <p:sldId id="303" r:id="rId11"/>
    <p:sldId id="281" r:id="rId12"/>
    <p:sldId id="282" r:id="rId13"/>
    <p:sldId id="291" r:id="rId14"/>
    <p:sldId id="279" r:id="rId15"/>
    <p:sldId id="262" r:id="rId16"/>
    <p:sldId id="263" r:id="rId17"/>
    <p:sldId id="308" r:id="rId18"/>
    <p:sldId id="292" r:id="rId19"/>
    <p:sldId id="305" r:id="rId20"/>
    <p:sldId id="306" r:id="rId21"/>
    <p:sldId id="302" r:id="rId22"/>
    <p:sldId id="297" r:id="rId23"/>
    <p:sldId id="304" r:id="rId24"/>
    <p:sldId id="298" r:id="rId25"/>
    <p:sldId id="299" r:id="rId26"/>
    <p:sldId id="300" r:id="rId27"/>
    <p:sldId id="307" r:id="rId28"/>
    <p:sldId id="269" r:id="rId29"/>
    <p:sldId id="309" r:id="rId30"/>
    <p:sldId id="310" r:id="rId31"/>
    <p:sldId id="31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2B6"/>
    <a:srgbClr val="9E0000"/>
    <a:srgbClr val="007E39"/>
    <a:srgbClr val="000000"/>
    <a:srgbClr val="EFEAE5"/>
    <a:srgbClr val="CDCDBB"/>
    <a:srgbClr val="705D26"/>
    <a:srgbClr val="B7E2FF"/>
    <a:srgbClr val="F7F7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4" autoAdjust="0"/>
    <p:restoredTop sz="94660"/>
  </p:normalViewPr>
  <p:slideViewPr>
    <p:cSldViewPr snapToGrid="0">
      <p:cViewPr>
        <p:scale>
          <a:sx n="75" d="100"/>
          <a:sy n="75" d="100"/>
        </p:scale>
        <p:origin x="-1526" y="-41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54B1D-6E8F-4B2A-9B0B-F346A8212316}" type="datetimeFigureOut">
              <a:rPr lang="de-DE" smtClean="0"/>
              <a:t>29.10.2018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899A-35E9-4BAC-B63B-3693D6BD38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18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1026" name="Picture 2" descr="https://www.bruker.com/fileadmin/_processed_/csm_mri_banner_27d64a7f6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t="2021" r="8728" b="17414"/>
          <a:stretch/>
        </p:blipFill>
        <p:spPr bwMode="auto">
          <a:xfrm>
            <a:off x="69741" y="3527788"/>
            <a:ext cx="9038763" cy="306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I_rahmen_neu_titel">
            <a:extLst>
              <a:ext uri="{FF2B5EF4-FFF2-40B4-BE49-F238E27FC236}">
                <a16:creationId xmlns:a16="http://schemas.microsoft.com/office/drawing/2014/main" xmlns="" id="{A95F32CA-B5BF-43BB-82DD-2714682C89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xmlns="" id="{F7E82EA3-B75E-4B08-9FD0-A8C2545BC1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5763" y="3373901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>
                <a:solidFill>
                  <a:schemeClr val="bg1"/>
                </a:solidFill>
              </a:rPr>
              <a:t>INSTITUT FÜR PROZESSDATENVERARBEITUNG UND ELEKTRONIK (IPE)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xmlns="" id="{2FD3021E-431C-4904-8F6F-87FAFD8701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6875" y="6552308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xmlns="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6490081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7F7ADE7B-8F8C-4061-BABF-C9A207FD28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333374"/>
            <a:ext cx="1628775" cy="750257"/>
          </a:xfrm>
          <a:prstGeom prst="rect">
            <a:avLst/>
          </a:prstGeom>
        </p:spPr>
      </p:pic>
      <p:pic>
        <p:nvPicPr>
          <p:cNvPr id="15" name="Picture 4" descr="https://www.xing.com/img/custom/cp/assets/logo/8/6/b/383083/square_512px/2a-Bruker-Logo.jp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57" y="146748"/>
            <a:ext cx="1123508" cy="11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/>
          <p:nvPr userDrawn="1"/>
        </p:nvCxnSpPr>
        <p:spPr>
          <a:xfrm>
            <a:off x="2255272" y="294629"/>
            <a:ext cx="0" cy="8599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6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0" y="1201567"/>
            <a:ext cx="8343900" cy="490451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E3E9-B5F6-425E-9C44-63289F1DFCF7}" type="datetime1">
              <a:rPr lang="de-DE" smtClean="0"/>
              <a:t>29.10.2018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EE5A31AB-C67D-4F0F-8135-9520001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9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386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940" y="365125"/>
            <a:ext cx="6225572" cy="5811838"/>
          </a:xfrm>
        </p:spPr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7EEE-9353-403C-ADDC-2ADC0D9EE20A}" type="datetime1">
              <a:rPr lang="de-DE" smtClean="0"/>
              <a:t>29.10.2018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03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01567"/>
            <a:ext cx="8343900" cy="490451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29.10.2018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803EE4-0BB8-4A2C-9025-B8F5E159BB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E9F3D11-7573-4C8E-A81F-0E3F12D8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3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2589-E40A-4770-82F8-D3207F157333}" type="datetime1">
              <a:rPr lang="de-DE" smtClean="0"/>
              <a:t>29.10.2018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xmlns="" id="{8C5860D3-14FA-4FDC-8816-17A10BEC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xmlns="" id="{60A7DEDA-EAA3-43B9-89DF-5D1DF3E4C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69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201567"/>
            <a:ext cx="4114800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201567"/>
            <a:ext cx="4114799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B21E-672E-45D7-97B2-CB211D1B4040}" type="datetime1">
              <a:rPr lang="de-DE" smtClean="0"/>
              <a:t>29.10.2018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DD89B5CA-F326-417B-804D-4A944865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8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818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818" y="2214208"/>
            <a:ext cx="4098132" cy="39754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70-0A26-4CFF-94E9-986FAE8F1E7F}" type="datetime1">
              <a:rPr lang="de-DE" smtClean="0"/>
              <a:t>29.10.2018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337802FE-6A36-43AA-8464-593B7D9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7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5CAD5EF3-BE98-4ECF-87EA-2B848F66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2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21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40" y="1125998"/>
            <a:ext cx="4882310" cy="4735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" y="1125248"/>
            <a:ext cx="3178969" cy="47437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B7C6-865B-4E5B-B406-E986927EA313}" type="datetime1">
              <a:rPr lang="de-DE" smtClean="0"/>
              <a:t>29.10.2018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C009EEFD-83E8-4715-9A7D-6B7B8BF1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6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4" y="624690"/>
            <a:ext cx="5471285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32B6-B1B2-414C-8F9E-CDED976D0DD6}" type="datetime1">
              <a:rPr lang="de-DE" smtClean="0"/>
              <a:t>29.10.2018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913" y="4836495"/>
            <a:ext cx="5468677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1" y="5463728"/>
            <a:ext cx="5468677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0210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II_rahmen_neu_folge">
            <a:extLst>
              <a:ext uri="{FF2B5EF4-FFF2-40B4-BE49-F238E27FC236}">
                <a16:creationId xmlns:a16="http://schemas.microsoft.com/office/drawing/2014/main" xmlns="" id="{0D02B5F8-FF72-4AF8-91A3-89F2DE9F17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10021"/>
            <a:ext cx="8343900" cy="48960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3" y="6445473"/>
            <a:ext cx="1027755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480E5205-E75F-46D6-A06B-E8E6A4654649}" type="datetime1">
              <a:rPr lang="de-DE" smtClean="0"/>
              <a:t>29.10.2018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523" y="6445473"/>
            <a:ext cx="326368" cy="29686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0D342A11-3F6D-49C2-B184-6A782E851E4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FE5FB131-8E2D-4827-9498-6C06D3B9F03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28" y="333375"/>
            <a:ext cx="1078722" cy="496888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960349D9-6A0D-49BA-B939-F09EA2B08865}"/>
              </a:ext>
            </a:extLst>
          </p:cNvPr>
          <p:cNvSpPr txBox="1">
            <a:spLocks/>
          </p:cNvSpPr>
          <p:nvPr userDrawn="1"/>
        </p:nvSpPr>
        <p:spPr>
          <a:xfrm>
            <a:off x="6000750" y="6445473"/>
            <a:ext cx="27432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IPE &amp; </a:t>
            </a:r>
            <a:r>
              <a:rPr lang="de-DE" altLang="de-DE" sz="900" dirty="0" err="1"/>
              <a:t>Bruker</a:t>
            </a:r>
            <a:r>
              <a:rPr lang="de-DE" altLang="de-DE" sz="900" dirty="0"/>
              <a:t> </a:t>
            </a:r>
            <a:r>
              <a:rPr lang="de-DE" altLang="de-DE" sz="900" dirty="0" err="1"/>
              <a:t>BioSpin</a:t>
            </a:r>
            <a:endParaRPr lang="de-DE" altLang="de-DE" sz="9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B54FFE2B-FDE4-4961-B49A-BAE98054FEF2}"/>
              </a:ext>
            </a:extLst>
          </p:cNvPr>
          <p:cNvSpPr txBox="1">
            <a:spLocks/>
          </p:cNvSpPr>
          <p:nvPr userDrawn="1"/>
        </p:nvSpPr>
        <p:spPr>
          <a:xfrm>
            <a:off x="1700330" y="6445473"/>
            <a:ext cx="4234644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Marvin Noll </a:t>
            </a:r>
          </a:p>
        </p:txBody>
      </p:sp>
    </p:spTree>
    <p:extLst>
      <p:ext uri="{BB962C8B-B14F-4D97-AF65-F5344CB8AC3E}">
        <p14:creationId xmlns:p14="http://schemas.microsoft.com/office/powerpoint/2010/main" val="196975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5113" algn="l" defTabSz="898525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61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213" indent="-26511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527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8B9C1147-AA98-4749-BEB3-BE9BD4A51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/>
              <a:t>Simulation von Störungen im Signalpfad eines </a:t>
            </a:r>
            <a:r>
              <a:rPr lang="de-DE" altLang="de-DE" sz="2600" b="1" dirty="0" err="1"/>
              <a:t>Magnetresonanztomographen</a:t>
            </a:r>
            <a:endParaRPr lang="de-DE" altLang="de-DE" sz="2600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52E34B1E-A451-4EF3-959F-FF343CD39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Bachelorarbeit von Marvin Noll</a:t>
            </a:r>
          </a:p>
        </p:txBody>
      </p:sp>
    </p:spTree>
    <p:extLst>
      <p:ext uri="{BB962C8B-B14F-4D97-AF65-F5344CB8AC3E}">
        <p14:creationId xmlns:p14="http://schemas.microsoft.com/office/powerpoint/2010/main" val="38774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Optimierung der bestehenden MRT-Elektronik bzw. Neuentwicklung</a:t>
            </a:r>
          </a:p>
          <a:p>
            <a:pPr lvl="1"/>
            <a:r>
              <a:rPr lang="de-DE" sz="2200" dirty="0"/>
              <a:t>Technische Anforderungen</a:t>
            </a:r>
          </a:p>
          <a:p>
            <a:pPr lvl="1"/>
            <a:r>
              <a:rPr lang="de-DE" sz="2200" dirty="0"/>
              <a:t>Wirtschaftliche Anforderungen („Design-</a:t>
            </a:r>
            <a:r>
              <a:rPr lang="de-DE" sz="2200" dirty="0" err="1"/>
              <a:t>to</a:t>
            </a:r>
            <a:r>
              <a:rPr lang="de-DE" sz="2200" dirty="0"/>
              <a:t>-</a:t>
            </a:r>
            <a:r>
              <a:rPr lang="de-DE" sz="2200" dirty="0" err="1"/>
              <a:t>cost</a:t>
            </a:r>
            <a:r>
              <a:rPr lang="de-DE" sz="2200" dirty="0"/>
              <a:t>“)</a:t>
            </a:r>
          </a:p>
          <a:p>
            <a:pPr lvl="1"/>
            <a:endParaRPr lang="de-DE" sz="2200" dirty="0"/>
          </a:p>
          <a:p>
            <a:r>
              <a:rPr lang="de-DE" sz="2400" dirty="0" smtClean="0"/>
              <a:t>Günstigere Oszillatoren</a:t>
            </a:r>
          </a:p>
          <a:p>
            <a:r>
              <a:rPr lang="de-DE" sz="2400" dirty="0" smtClean="0"/>
              <a:t>Verschiebung Akquisitionselektronik hin zum Magneten</a:t>
            </a:r>
            <a:endParaRPr lang="de-DE" sz="2400" dirty="0" smtClean="0"/>
          </a:p>
          <a:p>
            <a:pPr lvl="1"/>
            <a:r>
              <a:rPr lang="de-DE" sz="2200" dirty="0" smtClean="0"/>
              <a:t>Anbindung über Glasfaser</a:t>
            </a:r>
          </a:p>
          <a:p>
            <a:pPr lvl="1"/>
            <a:r>
              <a:rPr lang="de-DE" sz="2200" dirty="0" smtClean="0"/>
              <a:t>Störungen durch </a:t>
            </a:r>
            <a:r>
              <a:rPr lang="de-DE" sz="2200" dirty="0" err="1" smtClean="0"/>
              <a:t>Gradientenspulen</a:t>
            </a:r>
            <a:r>
              <a:rPr lang="de-DE" sz="2200" dirty="0" smtClean="0"/>
              <a:t>-Felder</a:t>
            </a:r>
          </a:p>
          <a:p>
            <a:pPr lvl="1"/>
            <a:r>
              <a:rPr lang="de-DE" sz="2200" dirty="0" smtClean="0"/>
              <a:t>Korrekturmöglichkeiten?</a:t>
            </a:r>
            <a:endParaRPr lang="de-DE" sz="22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Motivation/Aufgabenstellung</a:t>
            </a:r>
          </a:p>
        </p:txBody>
      </p:sp>
    </p:spTree>
    <p:extLst>
      <p:ext uri="{BB962C8B-B14F-4D97-AF65-F5344CB8AC3E}">
        <p14:creationId xmlns:p14="http://schemas.microsoft.com/office/powerpoint/2010/main" val="34210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Phasenrauschen (1)</a:t>
            </a:r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5" name="Gruppieren 4"/>
          <p:cNvGrpSpPr/>
          <p:nvPr/>
        </p:nvGrpSpPr>
        <p:grpSpPr>
          <a:xfrm>
            <a:off x="687897" y="1238893"/>
            <a:ext cx="7973153" cy="1986894"/>
            <a:chOff x="687897" y="1238893"/>
            <a:chExt cx="7973153" cy="1986894"/>
          </a:xfrm>
        </p:grpSpPr>
        <p:cxnSp>
          <p:nvCxnSpPr>
            <p:cNvPr id="6" name="Gerade Verbindung mit Pfeil 5"/>
            <p:cNvCxnSpPr/>
            <p:nvPr/>
          </p:nvCxnSpPr>
          <p:spPr>
            <a:xfrm flipV="1">
              <a:off x="864066" y="1421936"/>
              <a:ext cx="0" cy="1619075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/>
            <p:cNvCxnSpPr/>
            <p:nvPr/>
          </p:nvCxnSpPr>
          <p:spPr>
            <a:xfrm flipV="1">
              <a:off x="687897" y="2856453"/>
              <a:ext cx="4035105" cy="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4723001" y="2487121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/>
                <p:cNvSpPr txBox="1"/>
                <p:nvPr/>
              </p:nvSpPr>
              <p:spPr>
                <a:xfrm>
                  <a:off x="830510" y="1238893"/>
                  <a:ext cx="1735860" cy="417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)=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nor/>
                              </m:rPr>
                              <a:rPr lang="de-DE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feld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10" y="1238893"/>
                  <a:ext cx="1735860" cy="41793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159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Gerade Verbindung mit Pfeil 16"/>
            <p:cNvCxnSpPr/>
            <p:nvPr/>
          </p:nvCxnSpPr>
          <p:spPr>
            <a:xfrm flipV="1">
              <a:off x="2768367" y="1988191"/>
              <a:ext cx="0" cy="86826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/>
            <p:cNvSpPr txBox="1"/>
            <p:nvPr/>
          </p:nvSpPr>
          <p:spPr>
            <a:xfrm>
              <a:off x="2525086" y="2856455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de-DE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35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524449" y="1742187"/>
              <a:ext cx="4136601" cy="870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687896" y="3596199"/>
            <a:ext cx="8341136" cy="1986894"/>
            <a:chOff x="687896" y="3713645"/>
            <a:chExt cx="8341136" cy="1986894"/>
          </a:xfrm>
        </p:grpSpPr>
        <p:sp>
          <p:nvSpPr>
            <p:cNvPr id="30" name="Freihandform 29"/>
            <p:cNvSpPr/>
            <p:nvPr/>
          </p:nvSpPr>
          <p:spPr>
            <a:xfrm>
              <a:off x="882521" y="4716514"/>
              <a:ext cx="3680252" cy="615330"/>
            </a:xfrm>
            <a:custGeom>
              <a:avLst/>
              <a:gdLst>
                <a:gd name="connsiteX0" fmla="*/ 0 w 4362276"/>
                <a:gd name="connsiteY0" fmla="*/ 2025776 h 2034165"/>
                <a:gd name="connsiteX1" fmla="*/ 620786 w 4362276"/>
                <a:gd name="connsiteY1" fmla="*/ 1874774 h 2034165"/>
                <a:gd name="connsiteX2" fmla="*/ 1098958 w 4362276"/>
                <a:gd name="connsiteY2" fmla="*/ 1690216 h 2034165"/>
                <a:gd name="connsiteX3" fmla="*/ 1652632 w 4362276"/>
                <a:gd name="connsiteY3" fmla="*/ 1321100 h 2034165"/>
                <a:gd name="connsiteX4" fmla="*/ 1921079 w 4362276"/>
                <a:gd name="connsiteY4" fmla="*/ 935207 h 2034165"/>
                <a:gd name="connsiteX5" fmla="*/ 2046914 w 4362276"/>
                <a:gd name="connsiteY5" fmla="*/ 490590 h 2034165"/>
                <a:gd name="connsiteX6" fmla="*/ 2181138 w 4362276"/>
                <a:gd name="connsiteY6" fmla="*/ 4029 h 2034165"/>
                <a:gd name="connsiteX7" fmla="*/ 2273417 w 4362276"/>
                <a:gd name="connsiteY7" fmla="*/ 289254 h 2034165"/>
                <a:gd name="connsiteX8" fmla="*/ 2407641 w 4362276"/>
                <a:gd name="connsiteY8" fmla="*/ 817761 h 2034165"/>
                <a:gd name="connsiteX9" fmla="*/ 2642533 w 4362276"/>
                <a:gd name="connsiteY9" fmla="*/ 1212043 h 2034165"/>
                <a:gd name="connsiteX10" fmla="*/ 2936147 w 4362276"/>
                <a:gd name="connsiteY10" fmla="*/ 1480491 h 2034165"/>
                <a:gd name="connsiteX11" fmla="*/ 3296874 w 4362276"/>
                <a:gd name="connsiteY11" fmla="*/ 1698605 h 2034165"/>
                <a:gd name="connsiteX12" fmla="*/ 4068661 w 4362276"/>
                <a:gd name="connsiteY12" fmla="*/ 1967053 h 2034165"/>
                <a:gd name="connsiteX13" fmla="*/ 4362276 w 4362276"/>
                <a:gd name="connsiteY13" fmla="*/ 2034165 h 2034165"/>
                <a:gd name="connsiteX0" fmla="*/ 0 w 4362276"/>
                <a:gd name="connsiteY0" fmla="*/ 2021769 h 2030158"/>
                <a:gd name="connsiteX1" fmla="*/ 620786 w 4362276"/>
                <a:gd name="connsiteY1" fmla="*/ 1870767 h 2030158"/>
                <a:gd name="connsiteX2" fmla="*/ 1098958 w 4362276"/>
                <a:gd name="connsiteY2" fmla="*/ 1686209 h 2030158"/>
                <a:gd name="connsiteX3" fmla="*/ 1652632 w 4362276"/>
                <a:gd name="connsiteY3" fmla="*/ 1317093 h 2030158"/>
                <a:gd name="connsiteX4" fmla="*/ 1921079 w 4362276"/>
                <a:gd name="connsiteY4" fmla="*/ 931200 h 2030158"/>
                <a:gd name="connsiteX5" fmla="*/ 2046914 w 4362276"/>
                <a:gd name="connsiteY5" fmla="*/ 486583 h 2030158"/>
                <a:gd name="connsiteX6" fmla="*/ 2181138 w 4362276"/>
                <a:gd name="connsiteY6" fmla="*/ 22 h 2030158"/>
                <a:gd name="connsiteX7" fmla="*/ 2315363 w 4362276"/>
                <a:gd name="connsiteY7" fmla="*/ 465500 h 2030158"/>
                <a:gd name="connsiteX8" fmla="*/ 2273417 w 4362276"/>
                <a:gd name="connsiteY8" fmla="*/ 285247 h 2030158"/>
                <a:gd name="connsiteX9" fmla="*/ 2407641 w 4362276"/>
                <a:gd name="connsiteY9" fmla="*/ 813754 h 2030158"/>
                <a:gd name="connsiteX10" fmla="*/ 2642533 w 4362276"/>
                <a:gd name="connsiteY10" fmla="*/ 1208036 h 2030158"/>
                <a:gd name="connsiteX11" fmla="*/ 2936147 w 4362276"/>
                <a:gd name="connsiteY11" fmla="*/ 1476484 h 2030158"/>
                <a:gd name="connsiteX12" fmla="*/ 3296874 w 4362276"/>
                <a:gd name="connsiteY12" fmla="*/ 1694598 h 2030158"/>
                <a:gd name="connsiteX13" fmla="*/ 4068661 w 4362276"/>
                <a:gd name="connsiteY13" fmla="*/ 1963046 h 2030158"/>
                <a:gd name="connsiteX14" fmla="*/ 4362276 w 4362276"/>
                <a:gd name="connsiteY14" fmla="*/ 2030158 h 2030158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133985 w 7397303"/>
                <a:gd name="connsiteY2" fmla="*/ 1686209 h 2060195"/>
                <a:gd name="connsiteX3" fmla="*/ 4687659 w 7397303"/>
                <a:gd name="connsiteY3" fmla="*/ 1317093 h 2060195"/>
                <a:gd name="connsiteX4" fmla="*/ 4956106 w 7397303"/>
                <a:gd name="connsiteY4" fmla="*/ 931200 h 2060195"/>
                <a:gd name="connsiteX5" fmla="*/ 5081941 w 7397303"/>
                <a:gd name="connsiteY5" fmla="*/ 486583 h 2060195"/>
                <a:gd name="connsiteX6" fmla="*/ 5216165 w 7397303"/>
                <a:gd name="connsiteY6" fmla="*/ 22 h 2060195"/>
                <a:gd name="connsiteX7" fmla="*/ 5350390 w 7397303"/>
                <a:gd name="connsiteY7" fmla="*/ 465500 h 2060195"/>
                <a:gd name="connsiteX8" fmla="*/ 5308444 w 7397303"/>
                <a:gd name="connsiteY8" fmla="*/ 285247 h 2060195"/>
                <a:gd name="connsiteX9" fmla="*/ 5442668 w 7397303"/>
                <a:gd name="connsiteY9" fmla="*/ 813754 h 2060195"/>
                <a:gd name="connsiteX10" fmla="*/ 5677560 w 7397303"/>
                <a:gd name="connsiteY10" fmla="*/ 1208036 h 2060195"/>
                <a:gd name="connsiteX11" fmla="*/ 5971174 w 7397303"/>
                <a:gd name="connsiteY11" fmla="*/ 1476484 h 2060195"/>
                <a:gd name="connsiteX12" fmla="*/ 6331901 w 7397303"/>
                <a:gd name="connsiteY12" fmla="*/ 1694598 h 2060195"/>
                <a:gd name="connsiteX13" fmla="*/ 7103688 w 7397303"/>
                <a:gd name="connsiteY13" fmla="*/ 1963046 h 2060195"/>
                <a:gd name="connsiteX14" fmla="*/ 7397303 w 7397303"/>
                <a:gd name="connsiteY14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687659 w 7397303"/>
                <a:gd name="connsiteY2" fmla="*/ 1317093 h 2060195"/>
                <a:gd name="connsiteX3" fmla="*/ 4956106 w 7397303"/>
                <a:gd name="connsiteY3" fmla="*/ 931200 h 2060195"/>
                <a:gd name="connsiteX4" fmla="*/ 5081941 w 7397303"/>
                <a:gd name="connsiteY4" fmla="*/ 486583 h 2060195"/>
                <a:gd name="connsiteX5" fmla="*/ 5216165 w 7397303"/>
                <a:gd name="connsiteY5" fmla="*/ 22 h 2060195"/>
                <a:gd name="connsiteX6" fmla="*/ 5350390 w 7397303"/>
                <a:gd name="connsiteY6" fmla="*/ 465500 h 2060195"/>
                <a:gd name="connsiteX7" fmla="*/ 5308444 w 7397303"/>
                <a:gd name="connsiteY7" fmla="*/ 285247 h 2060195"/>
                <a:gd name="connsiteX8" fmla="*/ 5442668 w 7397303"/>
                <a:gd name="connsiteY8" fmla="*/ 813754 h 2060195"/>
                <a:gd name="connsiteX9" fmla="*/ 5677560 w 7397303"/>
                <a:gd name="connsiteY9" fmla="*/ 1208036 h 2060195"/>
                <a:gd name="connsiteX10" fmla="*/ 5971174 w 7397303"/>
                <a:gd name="connsiteY10" fmla="*/ 1476484 h 2060195"/>
                <a:gd name="connsiteX11" fmla="*/ 6331901 w 7397303"/>
                <a:gd name="connsiteY11" fmla="*/ 1694598 h 2060195"/>
                <a:gd name="connsiteX12" fmla="*/ 7103688 w 7397303"/>
                <a:gd name="connsiteY12" fmla="*/ 1963046 h 2060195"/>
                <a:gd name="connsiteX13" fmla="*/ 7397303 w 7397303"/>
                <a:gd name="connsiteY13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4956106 w 7397303"/>
                <a:gd name="connsiteY2" fmla="*/ 931200 h 2060195"/>
                <a:gd name="connsiteX3" fmla="*/ 5081941 w 7397303"/>
                <a:gd name="connsiteY3" fmla="*/ 486583 h 2060195"/>
                <a:gd name="connsiteX4" fmla="*/ 5216165 w 7397303"/>
                <a:gd name="connsiteY4" fmla="*/ 22 h 2060195"/>
                <a:gd name="connsiteX5" fmla="*/ 5350390 w 7397303"/>
                <a:gd name="connsiteY5" fmla="*/ 465500 h 2060195"/>
                <a:gd name="connsiteX6" fmla="*/ 5308444 w 7397303"/>
                <a:gd name="connsiteY6" fmla="*/ 285247 h 2060195"/>
                <a:gd name="connsiteX7" fmla="*/ 5442668 w 7397303"/>
                <a:gd name="connsiteY7" fmla="*/ 813754 h 2060195"/>
                <a:gd name="connsiteX8" fmla="*/ 5677560 w 7397303"/>
                <a:gd name="connsiteY8" fmla="*/ 1208036 h 2060195"/>
                <a:gd name="connsiteX9" fmla="*/ 5971174 w 7397303"/>
                <a:gd name="connsiteY9" fmla="*/ 1476484 h 2060195"/>
                <a:gd name="connsiteX10" fmla="*/ 6331901 w 7397303"/>
                <a:gd name="connsiteY10" fmla="*/ 1694598 h 2060195"/>
                <a:gd name="connsiteX11" fmla="*/ 7103688 w 7397303"/>
                <a:gd name="connsiteY11" fmla="*/ 1963046 h 2060195"/>
                <a:gd name="connsiteX12" fmla="*/ 7397303 w 7397303"/>
                <a:gd name="connsiteY12" fmla="*/ 2030158 h 2060195"/>
                <a:gd name="connsiteX0" fmla="*/ 0 w 7397303"/>
                <a:gd name="connsiteY0" fmla="*/ 2060195 h 2060195"/>
                <a:gd name="connsiteX1" fmla="*/ 3655813 w 7397303"/>
                <a:gd name="connsiteY1" fmla="*/ 1870767 h 2060195"/>
                <a:gd name="connsiteX2" fmla="*/ 5081941 w 7397303"/>
                <a:gd name="connsiteY2" fmla="*/ 486583 h 2060195"/>
                <a:gd name="connsiteX3" fmla="*/ 5216165 w 7397303"/>
                <a:gd name="connsiteY3" fmla="*/ 22 h 2060195"/>
                <a:gd name="connsiteX4" fmla="*/ 5350390 w 7397303"/>
                <a:gd name="connsiteY4" fmla="*/ 465500 h 2060195"/>
                <a:gd name="connsiteX5" fmla="*/ 5308444 w 7397303"/>
                <a:gd name="connsiteY5" fmla="*/ 285247 h 2060195"/>
                <a:gd name="connsiteX6" fmla="*/ 5442668 w 7397303"/>
                <a:gd name="connsiteY6" fmla="*/ 813754 h 2060195"/>
                <a:gd name="connsiteX7" fmla="*/ 5677560 w 7397303"/>
                <a:gd name="connsiteY7" fmla="*/ 1208036 h 2060195"/>
                <a:gd name="connsiteX8" fmla="*/ 5971174 w 7397303"/>
                <a:gd name="connsiteY8" fmla="*/ 1476484 h 2060195"/>
                <a:gd name="connsiteX9" fmla="*/ 6331901 w 7397303"/>
                <a:gd name="connsiteY9" fmla="*/ 1694598 h 2060195"/>
                <a:gd name="connsiteX10" fmla="*/ 7103688 w 7397303"/>
                <a:gd name="connsiteY10" fmla="*/ 1963046 h 2060195"/>
                <a:gd name="connsiteX11" fmla="*/ 7397303 w 7397303"/>
                <a:gd name="connsiteY11" fmla="*/ 2030158 h 2060195"/>
                <a:gd name="connsiteX0" fmla="*/ 0 w 7397303"/>
                <a:gd name="connsiteY0" fmla="*/ 2089714 h 2089714"/>
                <a:gd name="connsiteX1" fmla="*/ 3655813 w 7397303"/>
                <a:gd name="connsiteY1" fmla="*/ 1900286 h 2089714"/>
                <a:gd name="connsiteX2" fmla="*/ 4407491 w 7397303"/>
                <a:gd name="connsiteY2" fmla="*/ 1489526 h 2089714"/>
                <a:gd name="connsiteX3" fmla="*/ 5216165 w 7397303"/>
                <a:gd name="connsiteY3" fmla="*/ 29541 h 2089714"/>
                <a:gd name="connsiteX4" fmla="*/ 5350390 w 7397303"/>
                <a:gd name="connsiteY4" fmla="*/ 495019 h 2089714"/>
                <a:gd name="connsiteX5" fmla="*/ 5308444 w 7397303"/>
                <a:gd name="connsiteY5" fmla="*/ 314766 h 2089714"/>
                <a:gd name="connsiteX6" fmla="*/ 5442668 w 7397303"/>
                <a:gd name="connsiteY6" fmla="*/ 843273 h 2089714"/>
                <a:gd name="connsiteX7" fmla="*/ 5677560 w 7397303"/>
                <a:gd name="connsiteY7" fmla="*/ 1237555 h 2089714"/>
                <a:gd name="connsiteX8" fmla="*/ 5971174 w 7397303"/>
                <a:gd name="connsiteY8" fmla="*/ 1506003 h 2089714"/>
                <a:gd name="connsiteX9" fmla="*/ 6331901 w 7397303"/>
                <a:gd name="connsiteY9" fmla="*/ 1724117 h 2089714"/>
                <a:gd name="connsiteX10" fmla="*/ 7103688 w 7397303"/>
                <a:gd name="connsiteY10" fmla="*/ 1992565 h 2089714"/>
                <a:gd name="connsiteX11" fmla="*/ 7397303 w 7397303"/>
                <a:gd name="connsiteY11" fmla="*/ 2059677 h 2089714"/>
                <a:gd name="connsiteX0" fmla="*/ 0 w 7397303"/>
                <a:gd name="connsiteY0" fmla="*/ 2089714 h 2089714"/>
                <a:gd name="connsiteX1" fmla="*/ 4407491 w 7397303"/>
                <a:gd name="connsiteY1" fmla="*/ 1489526 h 2089714"/>
                <a:gd name="connsiteX2" fmla="*/ 5216165 w 7397303"/>
                <a:gd name="connsiteY2" fmla="*/ 29541 h 2089714"/>
                <a:gd name="connsiteX3" fmla="*/ 5350390 w 7397303"/>
                <a:gd name="connsiteY3" fmla="*/ 495019 h 2089714"/>
                <a:gd name="connsiteX4" fmla="*/ 5308444 w 7397303"/>
                <a:gd name="connsiteY4" fmla="*/ 314766 h 2089714"/>
                <a:gd name="connsiteX5" fmla="*/ 5442668 w 7397303"/>
                <a:gd name="connsiteY5" fmla="*/ 843273 h 2089714"/>
                <a:gd name="connsiteX6" fmla="*/ 5677560 w 7397303"/>
                <a:gd name="connsiteY6" fmla="*/ 1237555 h 2089714"/>
                <a:gd name="connsiteX7" fmla="*/ 5971174 w 7397303"/>
                <a:gd name="connsiteY7" fmla="*/ 1506003 h 2089714"/>
                <a:gd name="connsiteX8" fmla="*/ 6331901 w 7397303"/>
                <a:gd name="connsiteY8" fmla="*/ 1724117 h 2089714"/>
                <a:gd name="connsiteX9" fmla="*/ 7103688 w 7397303"/>
                <a:gd name="connsiteY9" fmla="*/ 1992565 h 2089714"/>
                <a:gd name="connsiteX10" fmla="*/ 7397303 w 7397303"/>
                <a:gd name="connsiteY10" fmla="*/ 2059677 h 2089714"/>
                <a:gd name="connsiteX0" fmla="*/ 0 w 7397303"/>
                <a:gd name="connsiteY0" fmla="*/ 2089714 h 2089714"/>
                <a:gd name="connsiteX1" fmla="*/ 4407491 w 7397303"/>
                <a:gd name="connsiteY1" fmla="*/ 1489526 h 2089714"/>
                <a:gd name="connsiteX2" fmla="*/ 5216165 w 7397303"/>
                <a:gd name="connsiteY2" fmla="*/ 29541 h 2089714"/>
                <a:gd name="connsiteX3" fmla="*/ 5350390 w 7397303"/>
                <a:gd name="connsiteY3" fmla="*/ 495019 h 2089714"/>
                <a:gd name="connsiteX4" fmla="*/ 5308444 w 7397303"/>
                <a:gd name="connsiteY4" fmla="*/ 314766 h 2089714"/>
                <a:gd name="connsiteX5" fmla="*/ 5677560 w 7397303"/>
                <a:gd name="connsiteY5" fmla="*/ 1237555 h 2089714"/>
                <a:gd name="connsiteX6" fmla="*/ 5971174 w 7397303"/>
                <a:gd name="connsiteY6" fmla="*/ 1506003 h 2089714"/>
                <a:gd name="connsiteX7" fmla="*/ 6331901 w 7397303"/>
                <a:gd name="connsiteY7" fmla="*/ 1724117 h 2089714"/>
                <a:gd name="connsiteX8" fmla="*/ 7103688 w 7397303"/>
                <a:gd name="connsiteY8" fmla="*/ 1992565 h 2089714"/>
                <a:gd name="connsiteX9" fmla="*/ 7397303 w 7397303"/>
                <a:gd name="connsiteY9" fmla="*/ 2059677 h 2089714"/>
                <a:gd name="connsiteX0" fmla="*/ 0 w 7397303"/>
                <a:gd name="connsiteY0" fmla="*/ 2126639 h 2126639"/>
                <a:gd name="connsiteX1" fmla="*/ 4407491 w 7397303"/>
                <a:gd name="connsiteY1" fmla="*/ 1526451 h 2126639"/>
                <a:gd name="connsiteX2" fmla="*/ 5216165 w 7397303"/>
                <a:gd name="connsiteY2" fmla="*/ 66466 h 2126639"/>
                <a:gd name="connsiteX3" fmla="*/ 5308444 w 7397303"/>
                <a:gd name="connsiteY3" fmla="*/ 351691 h 2126639"/>
                <a:gd name="connsiteX4" fmla="*/ 5677560 w 7397303"/>
                <a:gd name="connsiteY4" fmla="*/ 1274480 h 2126639"/>
                <a:gd name="connsiteX5" fmla="*/ 5971174 w 7397303"/>
                <a:gd name="connsiteY5" fmla="*/ 1542928 h 2126639"/>
                <a:gd name="connsiteX6" fmla="*/ 6331901 w 7397303"/>
                <a:gd name="connsiteY6" fmla="*/ 1761042 h 2126639"/>
                <a:gd name="connsiteX7" fmla="*/ 7103688 w 7397303"/>
                <a:gd name="connsiteY7" fmla="*/ 2029490 h 2126639"/>
                <a:gd name="connsiteX8" fmla="*/ 7397303 w 7397303"/>
                <a:gd name="connsiteY8" fmla="*/ 2096602 h 2126639"/>
                <a:gd name="connsiteX0" fmla="*/ 0 w 7397303"/>
                <a:gd name="connsiteY0" fmla="*/ 2061452 h 2061452"/>
                <a:gd name="connsiteX1" fmla="*/ 4407491 w 7397303"/>
                <a:gd name="connsiteY1" fmla="*/ 1461264 h 2061452"/>
                <a:gd name="connsiteX2" fmla="*/ 5216165 w 7397303"/>
                <a:gd name="connsiteY2" fmla="*/ 1279 h 2061452"/>
                <a:gd name="connsiteX3" fmla="*/ 5677560 w 7397303"/>
                <a:gd name="connsiteY3" fmla="*/ 1209293 h 2061452"/>
                <a:gd name="connsiteX4" fmla="*/ 5971174 w 7397303"/>
                <a:gd name="connsiteY4" fmla="*/ 1477741 h 2061452"/>
                <a:gd name="connsiteX5" fmla="*/ 6331901 w 7397303"/>
                <a:gd name="connsiteY5" fmla="*/ 1695855 h 2061452"/>
                <a:gd name="connsiteX6" fmla="*/ 7103688 w 7397303"/>
                <a:gd name="connsiteY6" fmla="*/ 1964303 h 2061452"/>
                <a:gd name="connsiteX7" fmla="*/ 7397303 w 7397303"/>
                <a:gd name="connsiteY7" fmla="*/ 2031415 h 2061452"/>
                <a:gd name="connsiteX0" fmla="*/ 0 w 7397303"/>
                <a:gd name="connsiteY0" fmla="*/ 2061499 h 2061499"/>
                <a:gd name="connsiteX1" fmla="*/ 4407491 w 7397303"/>
                <a:gd name="connsiteY1" fmla="*/ 1461311 h 2061499"/>
                <a:gd name="connsiteX2" fmla="*/ 5216165 w 7397303"/>
                <a:gd name="connsiteY2" fmla="*/ 1326 h 2061499"/>
                <a:gd name="connsiteX3" fmla="*/ 5677560 w 7397303"/>
                <a:gd name="connsiteY3" fmla="*/ 1209340 h 2061499"/>
                <a:gd name="connsiteX4" fmla="*/ 6331901 w 7397303"/>
                <a:gd name="connsiteY4" fmla="*/ 1695902 h 2061499"/>
                <a:gd name="connsiteX5" fmla="*/ 7103688 w 7397303"/>
                <a:gd name="connsiteY5" fmla="*/ 1964350 h 2061499"/>
                <a:gd name="connsiteX6" fmla="*/ 7397303 w 7397303"/>
                <a:gd name="connsiteY6" fmla="*/ 2031462 h 2061499"/>
                <a:gd name="connsiteX0" fmla="*/ 0 w 7397303"/>
                <a:gd name="connsiteY0" fmla="*/ 2061560 h 2061560"/>
                <a:gd name="connsiteX1" fmla="*/ 4407491 w 7397303"/>
                <a:gd name="connsiteY1" fmla="*/ 1461372 h 2061560"/>
                <a:gd name="connsiteX2" fmla="*/ 5216165 w 7397303"/>
                <a:gd name="connsiteY2" fmla="*/ 1387 h 2061560"/>
                <a:gd name="connsiteX3" fmla="*/ 5677560 w 7397303"/>
                <a:gd name="connsiteY3" fmla="*/ 1209401 h 2061560"/>
                <a:gd name="connsiteX4" fmla="*/ 7103688 w 7397303"/>
                <a:gd name="connsiteY4" fmla="*/ 1964411 h 2061560"/>
                <a:gd name="connsiteX5" fmla="*/ 7397303 w 7397303"/>
                <a:gd name="connsiteY5" fmla="*/ 2031523 h 2061560"/>
                <a:gd name="connsiteX0" fmla="*/ 0 w 7397303"/>
                <a:gd name="connsiteY0" fmla="*/ 2061577 h 2061577"/>
                <a:gd name="connsiteX1" fmla="*/ 4407491 w 7397303"/>
                <a:gd name="connsiteY1" fmla="*/ 1461389 h 2061577"/>
                <a:gd name="connsiteX2" fmla="*/ 5216165 w 7397303"/>
                <a:gd name="connsiteY2" fmla="*/ 1404 h 2061577"/>
                <a:gd name="connsiteX3" fmla="*/ 5677560 w 7397303"/>
                <a:gd name="connsiteY3" fmla="*/ 1209418 h 2061577"/>
                <a:gd name="connsiteX4" fmla="*/ 7397303 w 7397303"/>
                <a:gd name="connsiteY4" fmla="*/ 2031540 h 2061577"/>
                <a:gd name="connsiteX0" fmla="*/ 0 w 10179411"/>
                <a:gd name="connsiteY0" fmla="*/ 2061587 h 2069975"/>
                <a:gd name="connsiteX1" fmla="*/ 4407491 w 10179411"/>
                <a:gd name="connsiteY1" fmla="*/ 1461399 h 2069975"/>
                <a:gd name="connsiteX2" fmla="*/ 5216165 w 10179411"/>
                <a:gd name="connsiteY2" fmla="*/ 1414 h 2069975"/>
                <a:gd name="connsiteX3" fmla="*/ 5677560 w 10179411"/>
                <a:gd name="connsiteY3" fmla="*/ 1209428 h 2069975"/>
                <a:gd name="connsiteX4" fmla="*/ 10179411 w 10179411"/>
                <a:gd name="connsiteY4" fmla="*/ 2069975 h 2069975"/>
                <a:gd name="connsiteX0" fmla="*/ 0 w 10179411"/>
                <a:gd name="connsiteY0" fmla="*/ 2060622 h 2069010"/>
                <a:gd name="connsiteX1" fmla="*/ 4407491 w 10179411"/>
                <a:gd name="connsiteY1" fmla="*/ 1460434 h 2069010"/>
                <a:gd name="connsiteX2" fmla="*/ 5216165 w 10179411"/>
                <a:gd name="connsiteY2" fmla="*/ 449 h 2069010"/>
                <a:gd name="connsiteX3" fmla="*/ 6554345 w 10179411"/>
                <a:gd name="connsiteY3" fmla="*/ 1618325 h 2069010"/>
                <a:gd name="connsiteX4" fmla="*/ 10179411 w 10179411"/>
                <a:gd name="connsiteY4" fmla="*/ 2069010 h 2069010"/>
                <a:gd name="connsiteX0" fmla="*/ 0 w 10179411"/>
                <a:gd name="connsiteY0" fmla="*/ 2060299 h 2068687"/>
                <a:gd name="connsiteX1" fmla="*/ 4407491 w 10179411"/>
                <a:gd name="connsiteY1" fmla="*/ 1460111 h 2068687"/>
                <a:gd name="connsiteX2" fmla="*/ 5216165 w 10179411"/>
                <a:gd name="connsiteY2" fmla="*/ 126 h 2068687"/>
                <a:gd name="connsiteX3" fmla="*/ 6554345 w 10179411"/>
                <a:gd name="connsiteY3" fmla="*/ 1618002 h 2068687"/>
                <a:gd name="connsiteX4" fmla="*/ 10179411 w 10179411"/>
                <a:gd name="connsiteY4" fmla="*/ 2068687 h 2068687"/>
                <a:gd name="connsiteX0" fmla="*/ 0 w 10179411"/>
                <a:gd name="connsiteY0" fmla="*/ 2060437 h 2068825"/>
                <a:gd name="connsiteX1" fmla="*/ 4306323 w 10179411"/>
                <a:gd name="connsiteY1" fmla="*/ 1747154 h 2068825"/>
                <a:gd name="connsiteX2" fmla="*/ 5216165 w 10179411"/>
                <a:gd name="connsiteY2" fmla="*/ 264 h 2068825"/>
                <a:gd name="connsiteX3" fmla="*/ 6554345 w 10179411"/>
                <a:gd name="connsiteY3" fmla="*/ 1618140 h 2068825"/>
                <a:gd name="connsiteX4" fmla="*/ 10179411 w 10179411"/>
                <a:gd name="connsiteY4" fmla="*/ 2068825 h 2068825"/>
                <a:gd name="connsiteX0" fmla="*/ 0 w 10179411"/>
                <a:gd name="connsiteY0" fmla="*/ 2060424 h 2068812"/>
                <a:gd name="connsiteX1" fmla="*/ 4306323 w 10179411"/>
                <a:gd name="connsiteY1" fmla="*/ 1747141 h 2068812"/>
                <a:gd name="connsiteX2" fmla="*/ 5216165 w 10179411"/>
                <a:gd name="connsiteY2" fmla="*/ 251 h 2068812"/>
                <a:gd name="connsiteX3" fmla="*/ 6554345 w 10179411"/>
                <a:gd name="connsiteY3" fmla="*/ 1618127 h 2068812"/>
                <a:gd name="connsiteX4" fmla="*/ 6242536 w 10179411"/>
                <a:gd name="connsiteY4" fmla="*/ 1598316 h 2068812"/>
                <a:gd name="connsiteX5" fmla="*/ 10179411 w 10179411"/>
                <a:gd name="connsiteY5" fmla="*/ 2068812 h 2068812"/>
                <a:gd name="connsiteX0" fmla="*/ 0 w 10179411"/>
                <a:gd name="connsiteY0" fmla="*/ 2060437 h 2068825"/>
                <a:gd name="connsiteX1" fmla="*/ 4306323 w 10179411"/>
                <a:gd name="connsiteY1" fmla="*/ 1747154 h 2068825"/>
                <a:gd name="connsiteX2" fmla="*/ 5216165 w 10179411"/>
                <a:gd name="connsiteY2" fmla="*/ 264 h 2068825"/>
                <a:gd name="connsiteX3" fmla="*/ 6554345 w 10179411"/>
                <a:gd name="connsiteY3" fmla="*/ 1618140 h 2068825"/>
                <a:gd name="connsiteX4" fmla="*/ 10179411 w 10179411"/>
                <a:gd name="connsiteY4" fmla="*/ 2068825 h 2068825"/>
                <a:gd name="connsiteX0" fmla="*/ 0 w 10179411"/>
                <a:gd name="connsiteY0" fmla="*/ 2060208 h 2068596"/>
                <a:gd name="connsiteX1" fmla="*/ 4306323 w 10179411"/>
                <a:gd name="connsiteY1" fmla="*/ 1746925 h 2068596"/>
                <a:gd name="connsiteX2" fmla="*/ 5216165 w 10179411"/>
                <a:gd name="connsiteY2" fmla="*/ 35 h 2068596"/>
                <a:gd name="connsiteX3" fmla="*/ 6149675 w 10179411"/>
                <a:gd name="connsiteY3" fmla="*/ 1699884 h 2068596"/>
                <a:gd name="connsiteX4" fmla="*/ 10179411 w 10179411"/>
                <a:gd name="connsiteY4" fmla="*/ 2068596 h 2068596"/>
                <a:gd name="connsiteX0" fmla="*/ 0 w 10179411"/>
                <a:gd name="connsiteY0" fmla="*/ 2060191 h 2068579"/>
                <a:gd name="connsiteX1" fmla="*/ 4306323 w 10179411"/>
                <a:gd name="connsiteY1" fmla="*/ 1746908 h 2068579"/>
                <a:gd name="connsiteX2" fmla="*/ 5216165 w 10179411"/>
                <a:gd name="connsiteY2" fmla="*/ 18 h 2068579"/>
                <a:gd name="connsiteX3" fmla="*/ 6082230 w 10179411"/>
                <a:gd name="connsiteY3" fmla="*/ 1781839 h 2068579"/>
                <a:gd name="connsiteX4" fmla="*/ 10179411 w 10179411"/>
                <a:gd name="connsiteY4" fmla="*/ 2068579 h 206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9411" h="2068579">
                  <a:moveTo>
                    <a:pt x="0" y="2060191"/>
                  </a:moveTo>
                  <a:cubicBezTo>
                    <a:pt x="918227" y="1935152"/>
                    <a:pt x="3436962" y="2090270"/>
                    <a:pt x="4306323" y="1746908"/>
                  </a:cubicBezTo>
                  <a:cubicBezTo>
                    <a:pt x="5175684" y="1403546"/>
                    <a:pt x="4920181" y="-5804"/>
                    <a:pt x="5216165" y="18"/>
                  </a:cubicBezTo>
                  <a:cubicBezTo>
                    <a:pt x="5512149" y="5840"/>
                    <a:pt x="5255022" y="1437079"/>
                    <a:pt x="6082230" y="1781839"/>
                  </a:cubicBezTo>
                  <a:cubicBezTo>
                    <a:pt x="6909438" y="2126599"/>
                    <a:pt x="9424189" y="1974686"/>
                    <a:pt x="10179411" y="2068579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mit Pfeil 18"/>
            <p:cNvCxnSpPr/>
            <p:nvPr/>
          </p:nvCxnSpPr>
          <p:spPr>
            <a:xfrm flipV="1">
              <a:off x="864065" y="3896688"/>
              <a:ext cx="0" cy="1619075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4723000" y="4961873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/>
                <p:cNvSpPr txBox="1"/>
                <p:nvPr/>
              </p:nvSpPr>
              <p:spPr>
                <a:xfrm>
                  <a:off x="830509" y="3713645"/>
                  <a:ext cx="1735860" cy="417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de-DE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)=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de-DE" b="0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nor/>
                              </m:rPr>
                              <a:rPr lang="de-DE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feld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09" y="3713645"/>
                  <a:ext cx="1735860" cy="41793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23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/>
            <p:cNvCxnSpPr/>
            <p:nvPr/>
          </p:nvCxnSpPr>
          <p:spPr>
            <a:xfrm flipV="1">
              <a:off x="2768366" y="4462943"/>
              <a:ext cx="0" cy="86826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2525085" y="5331207"/>
              <a:ext cx="486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de-DE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pic>
          <p:nvPicPr>
            <p:cNvPr id="7174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4966280" y="4373524"/>
              <a:ext cx="4062752" cy="855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Gerade Verbindung mit Pfeil 19"/>
            <p:cNvCxnSpPr/>
            <p:nvPr/>
          </p:nvCxnSpPr>
          <p:spPr>
            <a:xfrm flipV="1">
              <a:off x="687896" y="5331205"/>
              <a:ext cx="4035105" cy="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Gerade Verbindung 25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31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Phasenrauschen (2)</a:t>
            </a:r>
          </a:p>
        </p:txBody>
      </p:sp>
      <p:sp>
        <p:nvSpPr>
          <p:cNvPr id="28" name="AutoShape 2" descr="Bildergebnis für phase noise"/>
          <p:cNvSpPr>
            <a:spLocks noChangeAspect="1" noChangeArrowheads="1"/>
          </p:cNvSpPr>
          <p:nvPr/>
        </p:nvSpPr>
        <p:spPr bwMode="auto">
          <a:xfrm>
            <a:off x="155575" y="-20875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4" descr="Bildergebnis für phase noise"/>
          <p:cNvSpPr>
            <a:spLocks noChangeAspect="1" noChangeArrowheads="1"/>
          </p:cNvSpPr>
          <p:nvPr/>
        </p:nvSpPr>
        <p:spPr bwMode="auto">
          <a:xfrm>
            <a:off x="307975" y="-1935163"/>
            <a:ext cx="75533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218535" y="5564753"/>
            <a:ext cx="4042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1139-2008 - IEEE Standard Definitions of Physical Quantities for Fundamental Frequency and Time Metrology - Random Instabilities</a:t>
            </a:r>
          </a:p>
          <a:p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400050" y="2971531"/>
            <a:ext cx="5743200" cy="1044292"/>
            <a:chOff x="693990" y="2751590"/>
            <a:chExt cx="5444059" cy="989899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7" r="31065" b="62874"/>
            <a:stretch/>
          </p:blipFill>
          <p:spPr bwMode="auto">
            <a:xfrm>
              <a:off x="714066" y="2751590"/>
              <a:ext cx="5423983" cy="989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unde Klammer links 6"/>
            <p:cNvSpPr/>
            <p:nvPr/>
          </p:nvSpPr>
          <p:spPr>
            <a:xfrm flipH="1">
              <a:off x="6011212" y="2828488"/>
              <a:ext cx="126837" cy="805342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unde Klammer links 12"/>
            <p:cNvSpPr/>
            <p:nvPr/>
          </p:nvSpPr>
          <p:spPr>
            <a:xfrm>
              <a:off x="693990" y="2828488"/>
              <a:ext cx="126837" cy="805342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8093"/>
          <a:stretch/>
        </p:blipFill>
        <p:spPr bwMode="auto">
          <a:xfrm>
            <a:off x="500922" y="1565800"/>
            <a:ext cx="8114862" cy="139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33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13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109832" y="2828836"/>
            <a:ext cx="49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/>
              <a:t>MRiLab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MRiLab</a:t>
            </a:r>
            <a:r>
              <a:rPr lang="de-DE" dirty="0"/>
              <a:t> (1)</a:t>
            </a:r>
          </a:p>
        </p:txBody>
      </p:sp>
      <p:pic>
        <p:nvPicPr>
          <p:cNvPr id="14338" name="Picture 2" descr="http://mrilab.sourceforge.net/images/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18" y="1136308"/>
            <a:ext cx="6153765" cy="41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39309" y="5427677"/>
            <a:ext cx="746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Liu, J.V.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Velikina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W.F. Block, R.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Kijowski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A.A. </a:t>
            </a:r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Samsonov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MRI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Multi-Pool Exchange </a:t>
            </a:r>
            <a:r>
              <a:rPr lang="de-DE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Tissue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Transactions on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7463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MRiLab</a:t>
            </a:r>
            <a:r>
              <a:rPr lang="de-DE" dirty="0"/>
              <a:t> (2)</a:t>
            </a:r>
          </a:p>
        </p:txBody>
      </p:sp>
      <p:pic>
        <p:nvPicPr>
          <p:cNvPr id="5122" name="Picture 2" descr="C:\Users\MARVIN~1.NOL\AppData\Local\Temp\vmware-Marvin.Noll\VMwareDnD\def939f0\mrilab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38" y="1095765"/>
            <a:ext cx="7044725" cy="51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MRiLab</a:t>
            </a:r>
            <a:r>
              <a:rPr lang="de-DE" dirty="0" smtClean="0"/>
              <a:t> (3) - Phantomerstellung</a:t>
            </a:r>
            <a:endParaRPr lang="de-DE" dirty="0"/>
          </a:p>
        </p:txBody>
      </p:sp>
      <p:cxnSp>
        <p:nvCxnSpPr>
          <p:cNvPr id="7" name="Gerade Verbindung mit Pfeil 6"/>
          <p:cNvCxnSpPr/>
          <p:nvPr/>
        </p:nvCxnSpPr>
        <p:spPr bwMode="auto">
          <a:xfrm>
            <a:off x="27653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Gerade Verbindung mit Pfeil 56"/>
          <p:cNvCxnSpPr/>
          <p:nvPr/>
        </p:nvCxnSpPr>
        <p:spPr bwMode="auto">
          <a:xfrm>
            <a:off x="5617709" y="1983585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2" name="Gerade Verbindung mit Pfeil 61"/>
          <p:cNvCxnSpPr/>
          <p:nvPr/>
        </p:nvCxnSpPr>
        <p:spPr bwMode="auto">
          <a:xfrm flipH="1">
            <a:off x="27653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3" name="Gerade Verbindung mit Pfeil 62"/>
          <p:cNvCxnSpPr/>
          <p:nvPr/>
        </p:nvCxnSpPr>
        <p:spPr bwMode="auto">
          <a:xfrm flipH="1">
            <a:off x="5617709" y="4949133"/>
            <a:ext cx="73152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4" name="Gerade Verbindung mit Pfeil 63"/>
          <p:cNvCxnSpPr/>
          <p:nvPr/>
        </p:nvCxnSpPr>
        <p:spPr bwMode="auto">
          <a:xfrm flipH="1">
            <a:off x="7476962" y="3352800"/>
            <a:ext cx="11680" cy="48337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9D5D7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60" name="Gruppieren 59"/>
          <p:cNvGrpSpPr/>
          <p:nvPr/>
        </p:nvGrpSpPr>
        <p:grpSpPr>
          <a:xfrm>
            <a:off x="348594" y="993585"/>
            <a:ext cx="2616368" cy="2410887"/>
            <a:chOff x="348594" y="993585"/>
            <a:chExt cx="2616368" cy="2410887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021" y="993585"/>
              <a:ext cx="2021831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feld 65"/>
            <p:cNvSpPr txBox="1"/>
            <p:nvPr/>
          </p:nvSpPr>
          <p:spPr>
            <a:xfrm>
              <a:off x="348594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 smtClean="0"/>
                <a:t>2D-Zeichnungen</a:t>
              </a:r>
              <a:endParaRPr lang="de-DE" sz="2200" dirty="0"/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3297042" y="1104206"/>
            <a:ext cx="2616368" cy="2300266"/>
            <a:chOff x="3297042" y="1104206"/>
            <a:chExt cx="2616368" cy="2300266"/>
          </a:xfrm>
        </p:grpSpPr>
        <p:pic>
          <p:nvPicPr>
            <p:cNvPr id="5" name="Picture 3" descr="C:\Users\MARVIN~1.NOL\AppData\Local\Temp\vmware-Marvin.Noll\VMwareDnD\90beb3b7\keyedite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9" t="5614" r="20602" b="6838"/>
            <a:stretch/>
          </p:blipFill>
          <p:spPr bwMode="auto">
            <a:xfrm>
              <a:off x="3697475" y="1104206"/>
              <a:ext cx="1667880" cy="175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feld 66"/>
            <p:cNvSpPr txBox="1"/>
            <p:nvPr/>
          </p:nvSpPr>
          <p:spPr>
            <a:xfrm>
              <a:off x="3297042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3D-CAD</a:t>
              </a:r>
            </a:p>
          </p:txBody>
        </p:sp>
      </p:grpSp>
      <p:grpSp>
        <p:nvGrpSpPr>
          <p:cNvPr id="65" name="Gruppieren 64"/>
          <p:cNvGrpSpPr/>
          <p:nvPr/>
        </p:nvGrpSpPr>
        <p:grpSpPr>
          <a:xfrm>
            <a:off x="6147909" y="1087760"/>
            <a:ext cx="2616368" cy="2316712"/>
            <a:chOff x="6147909" y="1087760"/>
            <a:chExt cx="2616368" cy="2316712"/>
          </a:xfrm>
        </p:grpSpPr>
        <p:grpSp>
          <p:nvGrpSpPr>
            <p:cNvPr id="56" name="Gruppieren 55"/>
            <p:cNvGrpSpPr/>
            <p:nvPr/>
          </p:nvGrpSpPr>
          <p:grpSpPr>
            <a:xfrm>
              <a:off x="6606557" y="1087760"/>
              <a:ext cx="1699073" cy="1791650"/>
              <a:chOff x="362562" y="3598227"/>
              <a:chExt cx="2419350" cy="2551173"/>
            </a:xfrm>
          </p:grpSpPr>
          <p:pic>
            <p:nvPicPr>
              <p:cNvPr id="12" name="Picture 3" descr="C:\Users\MARVIN~1.NOL\AppData\Local\Temp\vmware-Marvin.Noll\VMwareDnD\90beb3b7\keyedited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 trans="65000" intensity="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89" t="5614" r="20602" b="6838"/>
              <a:stretch/>
            </p:blipFill>
            <p:spPr bwMode="auto">
              <a:xfrm>
                <a:off x="362562" y="3598227"/>
                <a:ext cx="2419350" cy="2551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" name="Gruppieren 12"/>
              <p:cNvGrpSpPr/>
              <p:nvPr/>
            </p:nvGrpSpPr>
            <p:grpSpPr>
              <a:xfrm>
                <a:off x="510222" y="3984242"/>
                <a:ext cx="2224026" cy="2109546"/>
                <a:chOff x="364923" y="2900252"/>
                <a:chExt cx="2224026" cy="2109546"/>
              </a:xfrm>
            </p:grpSpPr>
            <p:sp>
              <p:nvSpPr>
                <p:cNvPr id="14" name="Freihandform 13"/>
                <p:cNvSpPr/>
                <p:nvPr/>
              </p:nvSpPr>
              <p:spPr bwMode="auto">
                <a:xfrm>
                  <a:off x="1448261" y="4391139"/>
                  <a:ext cx="293891" cy="61642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616425">
                      <a:moveTo>
                        <a:pt x="0" y="68251"/>
                      </a:moveTo>
                      <a:lnTo>
                        <a:pt x="211921" y="616425"/>
                      </a:lnTo>
                      <a:lnTo>
                        <a:pt x="293891" y="0"/>
                      </a:lnTo>
                      <a:lnTo>
                        <a:pt x="0" y="6825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" name="Freihandform 14"/>
                <p:cNvSpPr/>
                <p:nvPr/>
              </p:nvSpPr>
              <p:spPr bwMode="auto">
                <a:xfrm>
                  <a:off x="1293957" y="4466078"/>
                  <a:ext cx="364376" cy="54339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16751"/>
                    <a:gd name="connsiteY0" fmla="*/ 541486 h 541815"/>
                    <a:gd name="connsiteX1" fmla="*/ 114766 w 316751"/>
                    <a:gd name="connsiteY1" fmla="*/ 0 h 541815"/>
                    <a:gd name="connsiteX2" fmla="*/ 316751 w 316751"/>
                    <a:gd name="connsiteY2" fmla="*/ 541815 h 541815"/>
                    <a:gd name="connsiteX3" fmla="*/ 0 w 316751"/>
                    <a:gd name="connsiteY3" fmla="*/ 541486 h 541815"/>
                    <a:gd name="connsiteX0" fmla="*/ 0 w 337706"/>
                    <a:gd name="connsiteY0" fmla="*/ 554821 h 554821"/>
                    <a:gd name="connsiteX1" fmla="*/ 135721 w 337706"/>
                    <a:gd name="connsiteY1" fmla="*/ 0 h 554821"/>
                    <a:gd name="connsiteX2" fmla="*/ 337706 w 337706"/>
                    <a:gd name="connsiteY2" fmla="*/ 541815 h 554821"/>
                    <a:gd name="connsiteX3" fmla="*/ 0 w 337706"/>
                    <a:gd name="connsiteY3" fmla="*/ 554821 h 554821"/>
                    <a:gd name="connsiteX0" fmla="*/ 0 w 347231"/>
                    <a:gd name="connsiteY0" fmla="*/ 554821 h 554821"/>
                    <a:gd name="connsiteX1" fmla="*/ 135721 w 347231"/>
                    <a:gd name="connsiteY1" fmla="*/ 0 h 554821"/>
                    <a:gd name="connsiteX2" fmla="*/ 347231 w 347231"/>
                    <a:gd name="connsiteY2" fmla="*/ 541815 h 554821"/>
                    <a:gd name="connsiteX3" fmla="*/ 0 w 347231"/>
                    <a:gd name="connsiteY3" fmla="*/ 554821 h 554821"/>
                    <a:gd name="connsiteX0" fmla="*/ 0 w 465341"/>
                    <a:gd name="connsiteY0" fmla="*/ 528151 h 541815"/>
                    <a:gd name="connsiteX1" fmla="*/ 253831 w 465341"/>
                    <a:gd name="connsiteY1" fmla="*/ 0 h 541815"/>
                    <a:gd name="connsiteX2" fmla="*/ 465341 w 465341"/>
                    <a:gd name="connsiteY2" fmla="*/ 541815 h 541815"/>
                    <a:gd name="connsiteX3" fmla="*/ 0 w 465341"/>
                    <a:gd name="connsiteY3" fmla="*/ 528151 h 541815"/>
                    <a:gd name="connsiteX0" fmla="*/ 0 w 364376"/>
                    <a:gd name="connsiteY0" fmla="*/ 543391 h 543391"/>
                    <a:gd name="connsiteX1" fmla="*/ 152866 w 364376"/>
                    <a:gd name="connsiteY1" fmla="*/ 0 h 543391"/>
                    <a:gd name="connsiteX2" fmla="*/ 364376 w 364376"/>
                    <a:gd name="connsiteY2" fmla="*/ 541815 h 543391"/>
                    <a:gd name="connsiteX3" fmla="*/ 0 w 364376"/>
                    <a:gd name="connsiteY3" fmla="*/ 543391 h 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376" h="543391">
                      <a:moveTo>
                        <a:pt x="0" y="543391"/>
                      </a:moveTo>
                      <a:lnTo>
                        <a:pt x="152866" y="0"/>
                      </a:lnTo>
                      <a:lnTo>
                        <a:pt x="364376" y="541815"/>
                      </a:lnTo>
                      <a:lnTo>
                        <a:pt x="0" y="5433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" name="Freihandform 15"/>
                <p:cNvSpPr/>
                <p:nvPr/>
              </p:nvSpPr>
              <p:spPr bwMode="auto">
                <a:xfrm>
                  <a:off x="364923" y="3916699"/>
                  <a:ext cx="314846" cy="6167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846" h="616754">
                      <a:moveTo>
                        <a:pt x="0" y="0"/>
                      </a:moveTo>
                      <a:lnTo>
                        <a:pt x="177631" y="616754"/>
                      </a:lnTo>
                      <a:lnTo>
                        <a:pt x="314846" y="3622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" name="Freihandform 16"/>
                <p:cNvSpPr/>
                <p:nvPr/>
              </p:nvSpPr>
              <p:spPr bwMode="auto">
                <a:xfrm>
                  <a:off x="674053" y="4272572"/>
                  <a:ext cx="248171" cy="50054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48171"/>
                    <a:gd name="connsiteY0" fmla="*/ 0 h 553889"/>
                    <a:gd name="connsiteX1" fmla="*/ 183346 w 248171"/>
                    <a:gd name="connsiteY1" fmla="*/ 553889 h 553889"/>
                    <a:gd name="connsiteX2" fmla="*/ 248171 w 248171"/>
                    <a:gd name="connsiteY2" fmla="*/ 131774 h 553889"/>
                    <a:gd name="connsiteX3" fmla="*/ 0 w 248171"/>
                    <a:gd name="connsiteY3" fmla="*/ 0 h 553889"/>
                    <a:gd name="connsiteX0" fmla="*/ 0 w 248171"/>
                    <a:gd name="connsiteY0" fmla="*/ 0 h 500549"/>
                    <a:gd name="connsiteX1" fmla="*/ 69046 w 248171"/>
                    <a:gd name="connsiteY1" fmla="*/ 500549 h 500549"/>
                    <a:gd name="connsiteX2" fmla="*/ 248171 w 248171"/>
                    <a:gd name="connsiteY2" fmla="*/ 131774 h 500549"/>
                    <a:gd name="connsiteX3" fmla="*/ 0 w 248171"/>
                    <a:gd name="connsiteY3" fmla="*/ 0 h 500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171" h="500549">
                      <a:moveTo>
                        <a:pt x="0" y="0"/>
                      </a:moveTo>
                      <a:lnTo>
                        <a:pt x="69046" y="500549"/>
                      </a:lnTo>
                      <a:lnTo>
                        <a:pt x="248171" y="1317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" name="Freihandform 17"/>
                <p:cNvSpPr/>
                <p:nvPr/>
              </p:nvSpPr>
              <p:spPr bwMode="auto">
                <a:xfrm>
                  <a:off x="1004139" y="4467983"/>
                  <a:ext cx="290081" cy="54181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06760"/>
                    <a:gd name="connsiteY0" fmla="*/ 0 h 523409"/>
                    <a:gd name="connsiteX1" fmla="*/ 0 w 306760"/>
                    <a:gd name="connsiteY1" fmla="*/ 523409 h 523409"/>
                    <a:gd name="connsiteX2" fmla="*/ 306760 w 306760"/>
                    <a:gd name="connsiteY2" fmla="*/ 181304 h 523409"/>
                    <a:gd name="connsiteX3" fmla="*/ 22394 w 306760"/>
                    <a:gd name="connsiteY3" fmla="*/ 0 h 523409"/>
                    <a:gd name="connsiteX0" fmla="*/ 49064 w 306760"/>
                    <a:gd name="connsiteY0" fmla="*/ 0 h 534839"/>
                    <a:gd name="connsiteX1" fmla="*/ 0 w 306760"/>
                    <a:gd name="connsiteY1" fmla="*/ 534839 h 534839"/>
                    <a:gd name="connsiteX2" fmla="*/ 306760 w 306760"/>
                    <a:gd name="connsiteY2" fmla="*/ 192734 h 534839"/>
                    <a:gd name="connsiteX3" fmla="*/ 49064 w 306760"/>
                    <a:gd name="connsiteY3" fmla="*/ 0 h 534839"/>
                    <a:gd name="connsiteX0" fmla="*/ 49064 w 230560"/>
                    <a:gd name="connsiteY0" fmla="*/ 0 h 534839"/>
                    <a:gd name="connsiteX1" fmla="*/ 0 w 230560"/>
                    <a:gd name="connsiteY1" fmla="*/ 534839 h 534839"/>
                    <a:gd name="connsiteX2" fmla="*/ 230560 w 230560"/>
                    <a:gd name="connsiteY2" fmla="*/ 61289 h 534839"/>
                    <a:gd name="connsiteX3" fmla="*/ 49064 w 230560"/>
                    <a:gd name="connsiteY3" fmla="*/ 0 h 534839"/>
                    <a:gd name="connsiteX0" fmla="*/ 0 w 210016"/>
                    <a:gd name="connsiteY0" fmla="*/ 461476 h 522765"/>
                    <a:gd name="connsiteX1" fmla="*/ 210016 w 210016"/>
                    <a:gd name="connsiteY1" fmla="*/ 0 h 522765"/>
                    <a:gd name="connsiteX2" fmla="*/ 181496 w 210016"/>
                    <a:gd name="connsiteY2" fmla="*/ 522765 h 522765"/>
                    <a:gd name="connsiteX3" fmla="*/ 0 w 210016"/>
                    <a:gd name="connsiteY3" fmla="*/ 461476 h 522765"/>
                    <a:gd name="connsiteX0" fmla="*/ 0 w 211921"/>
                    <a:gd name="connsiteY0" fmla="*/ 467191 h 522765"/>
                    <a:gd name="connsiteX1" fmla="*/ 211921 w 211921"/>
                    <a:gd name="connsiteY1" fmla="*/ 0 h 522765"/>
                    <a:gd name="connsiteX2" fmla="*/ 183401 w 211921"/>
                    <a:gd name="connsiteY2" fmla="*/ 522765 h 522765"/>
                    <a:gd name="connsiteX3" fmla="*/ 0 w 211921"/>
                    <a:gd name="connsiteY3" fmla="*/ 467191 h 522765"/>
                    <a:gd name="connsiteX0" fmla="*/ 0 w 290081"/>
                    <a:gd name="connsiteY0" fmla="*/ 467191 h 541815"/>
                    <a:gd name="connsiteX1" fmla="*/ 211921 w 290081"/>
                    <a:gd name="connsiteY1" fmla="*/ 0 h 541815"/>
                    <a:gd name="connsiteX2" fmla="*/ 290081 w 290081"/>
                    <a:gd name="connsiteY2" fmla="*/ 541815 h 541815"/>
                    <a:gd name="connsiteX3" fmla="*/ 0 w 290081"/>
                    <a:gd name="connsiteY3" fmla="*/ 467191 h 541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081" h="541815">
                      <a:moveTo>
                        <a:pt x="0" y="467191"/>
                      </a:moveTo>
                      <a:lnTo>
                        <a:pt x="211921" y="0"/>
                      </a:lnTo>
                      <a:lnTo>
                        <a:pt x="290081" y="541815"/>
                      </a:lnTo>
                      <a:lnTo>
                        <a:pt x="0" y="4671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" name="Freihandform 18"/>
                <p:cNvSpPr/>
                <p:nvPr/>
              </p:nvSpPr>
              <p:spPr bwMode="auto">
                <a:xfrm>
                  <a:off x="541225" y="4282087"/>
                  <a:ext cx="198641" cy="4903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  <a:gd name="connsiteX0" fmla="*/ 43349 w 211510"/>
                    <a:gd name="connsiteY0" fmla="*/ 0 h 599609"/>
                    <a:gd name="connsiteX1" fmla="*/ 0 w 211510"/>
                    <a:gd name="connsiteY1" fmla="*/ 599609 h 599609"/>
                    <a:gd name="connsiteX2" fmla="*/ 211510 w 211510"/>
                    <a:gd name="connsiteY2" fmla="*/ 127964 h 599609"/>
                    <a:gd name="connsiteX3" fmla="*/ 43349 w 211510"/>
                    <a:gd name="connsiteY3" fmla="*/ 0 h 599609"/>
                    <a:gd name="connsiteX0" fmla="*/ 43349 w 241990"/>
                    <a:gd name="connsiteY0" fmla="*/ 0 h 599609"/>
                    <a:gd name="connsiteX1" fmla="*/ 0 w 241990"/>
                    <a:gd name="connsiteY1" fmla="*/ 599609 h 599609"/>
                    <a:gd name="connsiteX2" fmla="*/ 241990 w 241990"/>
                    <a:gd name="connsiteY2" fmla="*/ 238454 h 599609"/>
                    <a:gd name="connsiteX3" fmla="*/ 43349 w 241990"/>
                    <a:gd name="connsiteY3" fmla="*/ 0 h 599609"/>
                    <a:gd name="connsiteX0" fmla="*/ 0 w 198641"/>
                    <a:gd name="connsiteY0" fmla="*/ 251926 h 490380"/>
                    <a:gd name="connsiteX1" fmla="*/ 137626 w 198641"/>
                    <a:gd name="connsiteY1" fmla="*/ 0 h 490380"/>
                    <a:gd name="connsiteX2" fmla="*/ 198641 w 198641"/>
                    <a:gd name="connsiteY2" fmla="*/ 490380 h 490380"/>
                    <a:gd name="connsiteX3" fmla="*/ 0 w 198641"/>
                    <a:gd name="connsiteY3" fmla="*/ 251926 h 49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641" h="490380">
                      <a:moveTo>
                        <a:pt x="0" y="251926"/>
                      </a:moveTo>
                      <a:lnTo>
                        <a:pt x="137626" y="0"/>
                      </a:lnTo>
                      <a:lnTo>
                        <a:pt x="198641" y="490380"/>
                      </a:lnTo>
                      <a:lnTo>
                        <a:pt x="0" y="25192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" name="Freihandform 19"/>
                <p:cNvSpPr/>
                <p:nvPr/>
              </p:nvSpPr>
              <p:spPr bwMode="auto">
                <a:xfrm>
                  <a:off x="746499" y="4416090"/>
                  <a:ext cx="259601" cy="51895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22394 w 318190"/>
                    <a:gd name="connsiteY0" fmla="*/ 0 h 523409"/>
                    <a:gd name="connsiteX1" fmla="*/ 0 w 318190"/>
                    <a:gd name="connsiteY1" fmla="*/ 523409 h 523409"/>
                    <a:gd name="connsiteX2" fmla="*/ 318190 w 318190"/>
                    <a:gd name="connsiteY2" fmla="*/ 101294 h 523409"/>
                    <a:gd name="connsiteX3" fmla="*/ 22394 w 318190"/>
                    <a:gd name="connsiteY3" fmla="*/ 0 h 523409"/>
                    <a:gd name="connsiteX0" fmla="*/ 58589 w 318190"/>
                    <a:gd name="connsiteY0" fmla="*/ 0 h 580559"/>
                    <a:gd name="connsiteX1" fmla="*/ 0 w 318190"/>
                    <a:gd name="connsiteY1" fmla="*/ 580559 h 580559"/>
                    <a:gd name="connsiteX2" fmla="*/ 318190 w 318190"/>
                    <a:gd name="connsiteY2" fmla="*/ 158444 h 580559"/>
                    <a:gd name="connsiteX3" fmla="*/ 58589 w 318190"/>
                    <a:gd name="connsiteY3" fmla="*/ 0 h 580559"/>
                    <a:gd name="connsiteX0" fmla="*/ 0 w 259601"/>
                    <a:gd name="connsiteY0" fmla="*/ 360511 h 518955"/>
                    <a:gd name="connsiteX1" fmla="*/ 173821 w 259601"/>
                    <a:gd name="connsiteY1" fmla="*/ 0 h 518955"/>
                    <a:gd name="connsiteX2" fmla="*/ 259601 w 259601"/>
                    <a:gd name="connsiteY2" fmla="*/ 518955 h 518955"/>
                    <a:gd name="connsiteX3" fmla="*/ 0 w 259601"/>
                    <a:gd name="connsiteY3" fmla="*/ 360511 h 518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601" h="518955">
                      <a:moveTo>
                        <a:pt x="0" y="360511"/>
                      </a:moveTo>
                      <a:lnTo>
                        <a:pt x="173821" y="0"/>
                      </a:lnTo>
                      <a:lnTo>
                        <a:pt x="259601" y="518955"/>
                      </a:lnTo>
                      <a:lnTo>
                        <a:pt x="0" y="3605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" name="Freihandform 20"/>
                <p:cNvSpPr/>
                <p:nvPr/>
              </p:nvSpPr>
              <p:spPr bwMode="auto">
                <a:xfrm>
                  <a:off x="2026518" y="4012627"/>
                  <a:ext cx="221446" cy="71167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1446" h="711675">
                      <a:moveTo>
                        <a:pt x="0" y="218746"/>
                      </a:moveTo>
                      <a:lnTo>
                        <a:pt x="221446" y="711675"/>
                      </a:lnTo>
                      <a:lnTo>
                        <a:pt x="196736" y="0"/>
                      </a:lnTo>
                      <a:lnTo>
                        <a:pt x="0" y="21874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" name="Freihandform 21"/>
                <p:cNvSpPr/>
                <p:nvPr/>
              </p:nvSpPr>
              <p:spPr bwMode="auto">
                <a:xfrm>
                  <a:off x="1662143" y="4391724"/>
                  <a:ext cx="398666" cy="6176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8666" h="617686">
                      <a:moveTo>
                        <a:pt x="0" y="617686"/>
                      </a:moveTo>
                      <a:lnTo>
                        <a:pt x="82381" y="0"/>
                      </a:lnTo>
                      <a:lnTo>
                        <a:pt x="398666" y="471330"/>
                      </a:lnTo>
                      <a:lnTo>
                        <a:pt x="0" y="6176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" name="Freihandform 22"/>
                <p:cNvSpPr/>
                <p:nvPr/>
              </p:nvSpPr>
              <p:spPr bwMode="auto">
                <a:xfrm>
                  <a:off x="2026463" y="4240177"/>
                  <a:ext cx="228655" cy="62530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3891"/>
                    <a:gd name="connsiteY0" fmla="*/ 276691 h 276691"/>
                    <a:gd name="connsiteX1" fmla="*/ 59521 w 293891"/>
                    <a:gd name="connsiteY1" fmla="*/ 0 h 276691"/>
                    <a:gd name="connsiteX2" fmla="*/ 293891 w 293891"/>
                    <a:gd name="connsiteY2" fmla="*/ 208440 h 276691"/>
                    <a:gd name="connsiteX3" fmla="*/ 0 w 293891"/>
                    <a:gd name="connsiteY3" fmla="*/ 276691 h 276691"/>
                    <a:gd name="connsiteX0" fmla="*/ 0 w 402476"/>
                    <a:gd name="connsiteY0" fmla="*/ 276691 h 553245"/>
                    <a:gd name="connsiteX1" fmla="*/ 59521 w 402476"/>
                    <a:gd name="connsiteY1" fmla="*/ 0 h 553245"/>
                    <a:gd name="connsiteX2" fmla="*/ 402476 w 402476"/>
                    <a:gd name="connsiteY2" fmla="*/ 553245 h 553245"/>
                    <a:gd name="connsiteX3" fmla="*/ 0 w 402476"/>
                    <a:gd name="connsiteY3" fmla="*/ 276691 h 553245"/>
                    <a:gd name="connsiteX0" fmla="*/ 0 w 398666"/>
                    <a:gd name="connsiteY0" fmla="*/ 699601 h 699601"/>
                    <a:gd name="connsiteX1" fmla="*/ 55711 w 398666"/>
                    <a:gd name="connsiteY1" fmla="*/ 0 h 699601"/>
                    <a:gd name="connsiteX2" fmla="*/ 398666 w 398666"/>
                    <a:gd name="connsiteY2" fmla="*/ 553245 h 699601"/>
                    <a:gd name="connsiteX3" fmla="*/ 0 w 398666"/>
                    <a:gd name="connsiteY3" fmla="*/ 699601 h 699601"/>
                    <a:gd name="connsiteX0" fmla="*/ 0 w 398666"/>
                    <a:gd name="connsiteY0" fmla="*/ 617686 h 617686"/>
                    <a:gd name="connsiteX1" fmla="*/ 82381 w 398666"/>
                    <a:gd name="connsiteY1" fmla="*/ 0 h 617686"/>
                    <a:gd name="connsiteX2" fmla="*/ 398666 w 398666"/>
                    <a:gd name="connsiteY2" fmla="*/ 471330 h 617686"/>
                    <a:gd name="connsiteX3" fmla="*/ 0 w 398666"/>
                    <a:gd name="connsiteY3" fmla="*/ 617686 h 617686"/>
                    <a:gd name="connsiteX0" fmla="*/ 0 w 461531"/>
                    <a:gd name="connsiteY0" fmla="*/ 577681 h 577681"/>
                    <a:gd name="connsiteX1" fmla="*/ 145246 w 461531"/>
                    <a:gd name="connsiteY1" fmla="*/ 0 h 577681"/>
                    <a:gd name="connsiteX2" fmla="*/ 461531 w 461531"/>
                    <a:gd name="connsiteY2" fmla="*/ 471330 h 577681"/>
                    <a:gd name="connsiteX3" fmla="*/ 0 w 461531"/>
                    <a:gd name="connsiteY3" fmla="*/ 577681 h 577681"/>
                    <a:gd name="connsiteX0" fmla="*/ 0 w 194831"/>
                    <a:gd name="connsiteY0" fmla="*/ 577681 h 577681"/>
                    <a:gd name="connsiteX1" fmla="*/ 145246 w 194831"/>
                    <a:gd name="connsiteY1" fmla="*/ 0 h 577681"/>
                    <a:gd name="connsiteX2" fmla="*/ 194831 w 194831"/>
                    <a:gd name="connsiteY2" fmla="*/ 438945 h 577681"/>
                    <a:gd name="connsiteX3" fmla="*/ 0 w 194831"/>
                    <a:gd name="connsiteY3" fmla="*/ 577681 h 577681"/>
                    <a:gd name="connsiteX0" fmla="*/ 33824 w 228655"/>
                    <a:gd name="connsiteY0" fmla="*/ 619591 h 619591"/>
                    <a:gd name="connsiteX1" fmla="*/ 0 w 228655"/>
                    <a:gd name="connsiteY1" fmla="*/ 0 h 619591"/>
                    <a:gd name="connsiteX2" fmla="*/ 228655 w 228655"/>
                    <a:gd name="connsiteY2" fmla="*/ 480855 h 619591"/>
                    <a:gd name="connsiteX3" fmla="*/ 33824 w 228655"/>
                    <a:gd name="connsiteY3" fmla="*/ 619591 h 619591"/>
                    <a:gd name="connsiteX0" fmla="*/ 33824 w 228655"/>
                    <a:gd name="connsiteY0" fmla="*/ 625306 h 625306"/>
                    <a:gd name="connsiteX1" fmla="*/ 0 w 228655"/>
                    <a:gd name="connsiteY1" fmla="*/ 0 h 625306"/>
                    <a:gd name="connsiteX2" fmla="*/ 228655 w 228655"/>
                    <a:gd name="connsiteY2" fmla="*/ 480855 h 625306"/>
                    <a:gd name="connsiteX3" fmla="*/ 33824 w 228655"/>
                    <a:gd name="connsiteY3" fmla="*/ 625306 h 62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55" h="625306">
                      <a:moveTo>
                        <a:pt x="33824" y="625306"/>
                      </a:moveTo>
                      <a:lnTo>
                        <a:pt x="0" y="0"/>
                      </a:lnTo>
                      <a:lnTo>
                        <a:pt x="228655" y="480855"/>
                      </a:lnTo>
                      <a:lnTo>
                        <a:pt x="33824" y="6253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4" name="Freihandform 23"/>
                <p:cNvSpPr/>
                <p:nvPr/>
              </p:nvSpPr>
              <p:spPr bwMode="auto">
                <a:xfrm>
                  <a:off x="2375598" y="3298730"/>
                  <a:ext cx="198586" cy="80502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86" h="805020">
                      <a:moveTo>
                        <a:pt x="0" y="435916"/>
                      </a:moveTo>
                      <a:lnTo>
                        <a:pt x="198586" y="805020"/>
                      </a:lnTo>
                      <a:lnTo>
                        <a:pt x="46241" y="0"/>
                      </a:lnTo>
                      <a:lnTo>
                        <a:pt x="0" y="4359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5" name="Freihandform 24"/>
                <p:cNvSpPr/>
                <p:nvPr/>
              </p:nvSpPr>
              <p:spPr bwMode="auto">
                <a:xfrm>
                  <a:off x="2231284" y="4015718"/>
                  <a:ext cx="251515" cy="7034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218609 w 415345"/>
                    <a:gd name="connsiteY0" fmla="*/ 370036 h 370036"/>
                    <a:gd name="connsiteX1" fmla="*/ 0 w 415345"/>
                    <a:gd name="connsiteY1" fmla="*/ 0 h 370036"/>
                    <a:gd name="connsiteX2" fmla="*/ 415345 w 415345"/>
                    <a:gd name="connsiteY2" fmla="*/ 151290 h 370036"/>
                    <a:gd name="connsiteX3" fmla="*/ 218609 w 415345"/>
                    <a:gd name="connsiteY3" fmla="*/ 370036 h 370036"/>
                    <a:gd name="connsiteX0" fmla="*/ 22394 w 415345"/>
                    <a:gd name="connsiteY0" fmla="*/ 703411 h 703411"/>
                    <a:gd name="connsiteX1" fmla="*/ 0 w 415345"/>
                    <a:gd name="connsiteY1" fmla="*/ 0 h 703411"/>
                    <a:gd name="connsiteX2" fmla="*/ 415345 w 415345"/>
                    <a:gd name="connsiteY2" fmla="*/ 151290 h 703411"/>
                    <a:gd name="connsiteX3" fmla="*/ 22394 w 415345"/>
                    <a:gd name="connsiteY3" fmla="*/ 703411 h 703411"/>
                    <a:gd name="connsiteX0" fmla="*/ 22394 w 251515"/>
                    <a:gd name="connsiteY0" fmla="*/ 703411 h 703411"/>
                    <a:gd name="connsiteX1" fmla="*/ 0 w 251515"/>
                    <a:gd name="connsiteY1" fmla="*/ 0 h 703411"/>
                    <a:gd name="connsiteX2" fmla="*/ 251515 w 251515"/>
                    <a:gd name="connsiteY2" fmla="*/ 397035 h 703411"/>
                    <a:gd name="connsiteX3" fmla="*/ 22394 w 251515"/>
                    <a:gd name="connsiteY3" fmla="*/ 703411 h 703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515" h="703411">
                      <a:moveTo>
                        <a:pt x="22394" y="703411"/>
                      </a:moveTo>
                      <a:lnTo>
                        <a:pt x="0" y="0"/>
                      </a:lnTo>
                      <a:lnTo>
                        <a:pt x="251515" y="397035"/>
                      </a:lnTo>
                      <a:lnTo>
                        <a:pt x="22394" y="7034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6" name="Freihandform 25"/>
                <p:cNvSpPr/>
                <p:nvPr/>
              </p:nvSpPr>
              <p:spPr bwMode="auto">
                <a:xfrm>
                  <a:off x="2376530" y="3743700"/>
                  <a:ext cx="200080" cy="665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410041"/>
                    <a:gd name="connsiteY0" fmla="*/ 597841 h 711675"/>
                    <a:gd name="connsiteX1" fmla="*/ 410041 w 410041"/>
                    <a:gd name="connsiteY1" fmla="*/ 711675 h 711675"/>
                    <a:gd name="connsiteX2" fmla="*/ 385331 w 410041"/>
                    <a:gd name="connsiteY2" fmla="*/ 0 h 711675"/>
                    <a:gd name="connsiteX3" fmla="*/ 0 w 410041"/>
                    <a:gd name="connsiteY3" fmla="*/ 597841 h 711675"/>
                    <a:gd name="connsiteX0" fmla="*/ 0 w 410041"/>
                    <a:gd name="connsiteY0" fmla="*/ 308281 h 422115"/>
                    <a:gd name="connsiteX1" fmla="*/ 410041 w 410041"/>
                    <a:gd name="connsiteY1" fmla="*/ 422115 h 422115"/>
                    <a:gd name="connsiteX2" fmla="*/ 93866 w 410041"/>
                    <a:gd name="connsiteY2" fmla="*/ 0 h 422115"/>
                    <a:gd name="connsiteX3" fmla="*/ 0 w 410041"/>
                    <a:gd name="connsiteY3" fmla="*/ 308281 h 422115"/>
                    <a:gd name="connsiteX0" fmla="*/ 106214 w 200080"/>
                    <a:gd name="connsiteY0" fmla="*/ 665311 h 665311"/>
                    <a:gd name="connsiteX1" fmla="*/ 0 w 200080"/>
                    <a:gd name="connsiteY1" fmla="*/ 0 h 665311"/>
                    <a:gd name="connsiteX2" fmla="*/ 200080 w 200080"/>
                    <a:gd name="connsiteY2" fmla="*/ 357030 h 665311"/>
                    <a:gd name="connsiteX3" fmla="*/ 106214 w 200080"/>
                    <a:gd name="connsiteY3" fmla="*/ 665311 h 665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80" h="665311">
                      <a:moveTo>
                        <a:pt x="106214" y="665311"/>
                      </a:moveTo>
                      <a:lnTo>
                        <a:pt x="0" y="0"/>
                      </a:lnTo>
                      <a:lnTo>
                        <a:pt x="200080" y="357030"/>
                      </a:lnTo>
                      <a:lnTo>
                        <a:pt x="106214" y="665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7" name="Freihandform 26"/>
                <p:cNvSpPr/>
                <p:nvPr/>
              </p:nvSpPr>
              <p:spPr bwMode="auto">
                <a:xfrm>
                  <a:off x="722688" y="3816324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8" name="Freihandform 27"/>
                <p:cNvSpPr/>
                <p:nvPr/>
              </p:nvSpPr>
              <p:spPr bwMode="auto">
                <a:xfrm>
                  <a:off x="544060" y="3721805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9" name="Freihandform 28"/>
                <p:cNvSpPr/>
                <p:nvPr/>
              </p:nvSpPr>
              <p:spPr bwMode="auto">
                <a:xfrm>
                  <a:off x="629350" y="3820537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0" name="Freihandform 29"/>
                <p:cNvSpPr/>
                <p:nvPr/>
              </p:nvSpPr>
              <p:spPr bwMode="auto">
                <a:xfrm>
                  <a:off x="578803" y="3651060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1" name="Freihandform 30"/>
                <p:cNvSpPr/>
                <p:nvPr/>
              </p:nvSpPr>
              <p:spPr bwMode="auto">
                <a:xfrm>
                  <a:off x="538141" y="3820537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2" name="Freihandform 31"/>
                <p:cNvSpPr/>
                <p:nvPr/>
              </p:nvSpPr>
              <p:spPr bwMode="auto">
                <a:xfrm>
                  <a:off x="720498" y="3649013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3" name="Freihandform 32"/>
                <p:cNvSpPr/>
                <p:nvPr/>
              </p:nvSpPr>
              <p:spPr bwMode="auto">
                <a:xfrm>
                  <a:off x="719632" y="3735905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4" name="Freihandform 33"/>
                <p:cNvSpPr/>
                <p:nvPr/>
              </p:nvSpPr>
              <p:spPr bwMode="auto">
                <a:xfrm>
                  <a:off x="1329229" y="4271061"/>
                  <a:ext cx="215786" cy="19765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5786" h="197654">
                      <a:moveTo>
                        <a:pt x="0" y="0"/>
                      </a:moveTo>
                      <a:lnTo>
                        <a:pt x="78571" y="197654"/>
                      </a:lnTo>
                      <a:lnTo>
                        <a:pt x="215786" y="746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" name="Freihandform 34"/>
                <p:cNvSpPr/>
                <p:nvPr/>
              </p:nvSpPr>
              <p:spPr bwMode="auto">
                <a:xfrm>
                  <a:off x="1150601" y="4176542"/>
                  <a:ext cx="176699" cy="1439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176699 w 176699"/>
                    <a:gd name="connsiteY0" fmla="*/ 144451 h 199230"/>
                    <a:gd name="connsiteX1" fmla="*/ 0 w 176699"/>
                    <a:gd name="connsiteY1" fmla="*/ 199230 h 199230"/>
                    <a:gd name="connsiteX2" fmla="*/ 110545 w 176699"/>
                    <a:gd name="connsiteY2" fmla="*/ 0 h 199230"/>
                    <a:gd name="connsiteX3" fmla="*/ 176699 w 176699"/>
                    <a:gd name="connsiteY3" fmla="*/ 144451 h 199230"/>
                    <a:gd name="connsiteX0" fmla="*/ 176699 w 176699"/>
                    <a:gd name="connsiteY0" fmla="*/ 89206 h 143985"/>
                    <a:gd name="connsiteX1" fmla="*/ 0 w 176699"/>
                    <a:gd name="connsiteY1" fmla="*/ 143985 h 143985"/>
                    <a:gd name="connsiteX2" fmla="*/ 36250 w 176699"/>
                    <a:gd name="connsiteY2" fmla="*/ 0 h 143985"/>
                    <a:gd name="connsiteX3" fmla="*/ 176699 w 176699"/>
                    <a:gd name="connsiteY3" fmla="*/ 89206 h 143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699" h="143985">
                      <a:moveTo>
                        <a:pt x="176699" y="89206"/>
                      </a:moveTo>
                      <a:lnTo>
                        <a:pt x="0" y="143985"/>
                      </a:lnTo>
                      <a:lnTo>
                        <a:pt x="36250" y="0"/>
                      </a:lnTo>
                      <a:lnTo>
                        <a:pt x="176699" y="8920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" name="Freihandform 35"/>
                <p:cNvSpPr/>
                <p:nvPr/>
              </p:nvSpPr>
              <p:spPr bwMode="auto">
                <a:xfrm>
                  <a:off x="1235891" y="4275274"/>
                  <a:ext cx="170984" cy="19588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984" h="195886">
                      <a:moveTo>
                        <a:pt x="170984" y="195886"/>
                      </a:moveTo>
                      <a:lnTo>
                        <a:pt x="0" y="174465"/>
                      </a:lnTo>
                      <a:lnTo>
                        <a:pt x="95305" y="0"/>
                      </a:lnTo>
                      <a:lnTo>
                        <a:pt x="170984" y="19588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" name="Freihandform 36"/>
                <p:cNvSpPr/>
                <p:nvPr/>
              </p:nvSpPr>
              <p:spPr bwMode="auto">
                <a:xfrm>
                  <a:off x="1185344" y="4105797"/>
                  <a:ext cx="182935" cy="1673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35" h="167311">
                      <a:moveTo>
                        <a:pt x="150029" y="167311"/>
                      </a:moveTo>
                      <a:lnTo>
                        <a:pt x="0" y="71595"/>
                      </a:lnTo>
                      <a:lnTo>
                        <a:pt x="182935" y="0"/>
                      </a:lnTo>
                      <a:lnTo>
                        <a:pt x="150029" y="1673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" name="Freihandform 37"/>
                <p:cNvSpPr/>
                <p:nvPr/>
              </p:nvSpPr>
              <p:spPr bwMode="auto">
                <a:xfrm>
                  <a:off x="1144682" y="4275274"/>
                  <a:ext cx="186745" cy="169216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41469 w 241469"/>
                    <a:gd name="connsiteY0" fmla="*/ 195886 h 195886"/>
                    <a:gd name="connsiteX1" fmla="*/ 0 w 241469"/>
                    <a:gd name="connsiteY1" fmla="*/ 119220 h 195886"/>
                    <a:gd name="connsiteX2" fmla="*/ 108640 w 241469"/>
                    <a:gd name="connsiteY2" fmla="*/ 0 h 195886"/>
                    <a:gd name="connsiteX3" fmla="*/ 241469 w 241469"/>
                    <a:gd name="connsiteY3" fmla="*/ 195886 h 195886"/>
                    <a:gd name="connsiteX0" fmla="*/ 224324 w 224324"/>
                    <a:gd name="connsiteY0" fmla="*/ 195886 h 195886"/>
                    <a:gd name="connsiteX1" fmla="*/ 0 w 224324"/>
                    <a:gd name="connsiteY1" fmla="*/ 145890 h 195886"/>
                    <a:gd name="connsiteX2" fmla="*/ 91495 w 224324"/>
                    <a:gd name="connsiteY2" fmla="*/ 0 h 195886"/>
                    <a:gd name="connsiteX3" fmla="*/ 224324 w 224324"/>
                    <a:gd name="connsiteY3" fmla="*/ 195886 h 195886"/>
                    <a:gd name="connsiteX0" fmla="*/ 224324 w 224324"/>
                    <a:gd name="connsiteY0" fmla="*/ 186361 h 186361"/>
                    <a:gd name="connsiteX1" fmla="*/ 0 w 224324"/>
                    <a:gd name="connsiteY1" fmla="*/ 136365 h 186361"/>
                    <a:gd name="connsiteX2" fmla="*/ 154360 w 224324"/>
                    <a:gd name="connsiteY2" fmla="*/ 0 h 186361"/>
                    <a:gd name="connsiteX3" fmla="*/ 224324 w 224324"/>
                    <a:gd name="connsiteY3" fmla="*/ 186361 h 186361"/>
                    <a:gd name="connsiteX0" fmla="*/ 230039 w 230039"/>
                    <a:gd name="connsiteY0" fmla="*/ 195886 h 195886"/>
                    <a:gd name="connsiteX1" fmla="*/ 0 w 230039"/>
                    <a:gd name="connsiteY1" fmla="*/ 136365 h 195886"/>
                    <a:gd name="connsiteX2" fmla="*/ 154360 w 230039"/>
                    <a:gd name="connsiteY2" fmla="*/ 0 h 195886"/>
                    <a:gd name="connsiteX3" fmla="*/ 230039 w 230039"/>
                    <a:gd name="connsiteY3" fmla="*/ 195886 h 195886"/>
                    <a:gd name="connsiteX0" fmla="*/ 170984 w 170984"/>
                    <a:gd name="connsiteY0" fmla="*/ 195886 h 195886"/>
                    <a:gd name="connsiteX1" fmla="*/ 0 w 170984"/>
                    <a:gd name="connsiteY1" fmla="*/ 174465 h 195886"/>
                    <a:gd name="connsiteX2" fmla="*/ 95305 w 170984"/>
                    <a:gd name="connsiteY2" fmla="*/ 0 h 195886"/>
                    <a:gd name="connsiteX3" fmla="*/ 170984 w 170984"/>
                    <a:gd name="connsiteY3" fmla="*/ 195886 h 195886"/>
                    <a:gd name="connsiteX0" fmla="*/ 170984 w 255325"/>
                    <a:gd name="connsiteY0" fmla="*/ 134926 h 134926"/>
                    <a:gd name="connsiteX1" fmla="*/ 0 w 255325"/>
                    <a:gd name="connsiteY1" fmla="*/ 113505 h 134926"/>
                    <a:gd name="connsiteX2" fmla="*/ 255325 w 255325"/>
                    <a:gd name="connsiteY2" fmla="*/ 0 h 134926"/>
                    <a:gd name="connsiteX3" fmla="*/ 170984 w 255325"/>
                    <a:gd name="connsiteY3" fmla="*/ 134926 h 134926"/>
                    <a:gd name="connsiteX0" fmla="*/ 157649 w 255325"/>
                    <a:gd name="connsiteY0" fmla="*/ 169216 h 169216"/>
                    <a:gd name="connsiteX1" fmla="*/ 0 w 255325"/>
                    <a:gd name="connsiteY1" fmla="*/ 113505 h 169216"/>
                    <a:gd name="connsiteX2" fmla="*/ 255325 w 255325"/>
                    <a:gd name="connsiteY2" fmla="*/ 0 h 169216"/>
                    <a:gd name="connsiteX3" fmla="*/ 157649 w 255325"/>
                    <a:gd name="connsiteY3" fmla="*/ 169216 h 169216"/>
                    <a:gd name="connsiteX0" fmla="*/ 89069 w 186745"/>
                    <a:gd name="connsiteY0" fmla="*/ 169216 h 169216"/>
                    <a:gd name="connsiteX1" fmla="*/ 0 w 186745"/>
                    <a:gd name="connsiteY1" fmla="*/ 52545 h 169216"/>
                    <a:gd name="connsiteX2" fmla="*/ 186745 w 186745"/>
                    <a:gd name="connsiteY2" fmla="*/ 0 h 169216"/>
                    <a:gd name="connsiteX3" fmla="*/ 89069 w 186745"/>
                    <a:gd name="connsiteY3" fmla="*/ 169216 h 16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745" h="169216">
                      <a:moveTo>
                        <a:pt x="89069" y="169216"/>
                      </a:moveTo>
                      <a:lnTo>
                        <a:pt x="0" y="52545"/>
                      </a:lnTo>
                      <a:lnTo>
                        <a:pt x="186745" y="0"/>
                      </a:lnTo>
                      <a:lnTo>
                        <a:pt x="89069" y="16921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" name="Freihandform 38"/>
                <p:cNvSpPr/>
                <p:nvPr/>
              </p:nvSpPr>
              <p:spPr bwMode="auto">
                <a:xfrm>
                  <a:off x="1327039" y="4103750"/>
                  <a:ext cx="191939" cy="1725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939" h="172560">
                      <a:moveTo>
                        <a:pt x="191939" y="85396"/>
                      </a:moveTo>
                      <a:lnTo>
                        <a:pt x="0" y="172560"/>
                      </a:lnTo>
                      <a:lnTo>
                        <a:pt x="41965" y="0"/>
                      </a:lnTo>
                      <a:lnTo>
                        <a:pt x="191939" y="853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" name="Freihandform 39"/>
                <p:cNvSpPr/>
                <p:nvPr/>
              </p:nvSpPr>
              <p:spPr bwMode="auto">
                <a:xfrm>
                  <a:off x="1326173" y="4190642"/>
                  <a:ext cx="220514" cy="15588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411014 w 411014"/>
                    <a:gd name="connsiteY0" fmla="*/ 91111 h 119220"/>
                    <a:gd name="connsiteX1" fmla="*/ 0 w 411014"/>
                    <a:gd name="connsiteY1" fmla="*/ 119220 h 119220"/>
                    <a:gd name="connsiteX2" fmla="*/ 266755 w 411014"/>
                    <a:gd name="connsiteY2" fmla="*/ 0 h 119220"/>
                    <a:gd name="connsiteX3" fmla="*/ 411014 w 411014"/>
                    <a:gd name="connsiteY3" fmla="*/ 91111 h 119220"/>
                    <a:gd name="connsiteX0" fmla="*/ 220514 w 266755"/>
                    <a:gd name="connsiteY0" fmla="*/ 193981 h 193981"/>
                    <a:gd name="connsiteX1" fmla="*/ 0 w 266755"/>
                    <a:gd name="connsiteY1" fmla="*/ 119220 h 193981"/>
                    <a:gd name="connsiteX2" fmla="*/ 266755 w 266755"/>
                    <a:gd name="connsiteY2" fmla="*/ 0 h 193981"/>
                    <a:gd name="connsiteX3" fmla="*/ 220514 w 266755"/>
                    <a:gd name="connsiteY3" fmla="*/ 193981 h 193981"/>
                    <a:gd name="connsiteX0" fmla="*/ 220514 w 220514"/>
                    <a:gd name="connsiteY0" fmla="*/ 155881 h 155881"/>
                    <a:gd name="connsiteX1" fmla="*/ 0 w 220514"/>
                    <a:gd name="connsiteY1" fmla="*/ 81120 h 155881"/>
                    <a:gd name="connsiteX2" fmla="*/ 188650 w 220514"/>
                    <a:gd name="connsiteY2" fmla="*/ 0 h 155881"/>
                    <a:gd name="connsiteX3" fmla="*/ 220514 w 220514"/>
                    <a:gd name="connsiteY3" fmla="*/ 155881 h 15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514" h="155881">
                      <a:moveTo>
                        <a:pt x="220514" y="155881"/>
                      </a:moveTo>
                      <a:lnTo>
                        <a:pt x="0" y="81120"/>
                      </a:lnTo>
                      <a:lnTo>
                        <a:pt x="188650" y="0"/>
                      </a:lnTo>
                      <a:lnTo>
                        <a:pt x="220514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" name="Freihandform 40"/>
                <p:cNvSpPr/>
                <p:nvPr/>
              </p:nvSpPr>
              <p:spPr bwMode="auto">
                <a:xfrm>
                  <a:off x="1214210" y="4459758"/>
                  <a:ext cx="236741" cy="5478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11921"/>
                    <a:gd name="connsiteY0" fmla="*/ 0 h 551984"/>
                    <a:gd name="connsiteX1" fmla="*/ 211921 w 211921"/>
                    <a:gd name="connsiteY1" fmla="*/ 551984 h 551984"/>
                    <a:gd name="connsiteX2" fmla="*/ 137681 w 211921"/>
                    <a:gd name="connsiteY2" fmla="*/ 44144 h 551984"/>
                    <a:gd name="connsiteX3" fmla="*/ 0 w 211921"/>
                    <a:gd name="connsiteY3" fmla="*/ 0 h 551984"/>
                    <a:gd name="connsiteX0" fmla="*/ 0 w 234836"/>
                    <a:gd name="connsiteY0" fmla="*/ 0 h 551984"/>
                    <a:gd name="connsiteX1" fmla="*/ 211921 w 234836"/>
                    <a:gd name="connsiteY1" fmla="*/ 551984 h 551984"/>
                    <a:gd name="connsiteX2" fmla="*/ 234836 w 234836"/>
                    <a:gd name="connsiteY2" fmla="*/ 2234 h 551984"/>
                    <a:gd name="connsiteX3" fmla="*/ 0 w 234836"/>
                    <a:gd name="connsiteY3" fmla="*/ 0 h 551984"/>
                    <a:gd name="connsiteX0" fmla="*/ 0 w 236741"/>
                    <a:gd name="connsiteY0" fmla="*/ 7291 h 549750"/>
                    <a:gd name="connsiteX1" fmla="*/ 213826 w 236741"/>
                    <a:gd name="connsiteY1" fmla="*/ 549750 h 549750"/>
                    <a:gd name="connsiteX2" fmla="*/ 236741 w 236741"/>
                    <a:gd name="connsiteY2" fmla="*/ 0 h 549750"/>
                    <a:gd name="connsiteX3" fmla="*/ 0 w 236741"/>
                    <a:gd name="connsiteY3" fmla="*/ 7291 h 549750"/>
                    <a:gd name="connsiteX0" fmla="*/ 22394 w 259135"/>
                    <a:gd name="connsiteY0" fmla="*/ 7291 h 530700"/>
                    <a:gd name="connsiteX1" fmla="*/ 0 w 259135"/>
                    <a:gd name="connsiteY1" fmla="*/ 530700 h 530700"/>
                    <a:gd name="connsiteX2" fmla="*/ 259135 w 259135"/>
                    <a:gd name="connsiteY2" fmla="*/ 0 h 530700"/>
                    <a:gd name="connsiteX3" fmla="*/ 22394 w 259135"/>
                    <a:gd name="connsiteY3" fmla="*/ 7291 h 530700"/>
                    <a:gd name="connsiteX0" fmla="*/ 0 w 236741"/>
                    <a:gd name="connsiteY0" fmla="*/ 7291 h 547845"/>
                    <a:gd name="connsiteX1" fmla="*/ 82381 w 236741"/>
                    <a:gd name="connsiteY1" fmla="*/ 547845 h 547845"/>
                    <a:gd name="connsiteX2" fmla="*/ 236741 w 236741"/>
                    <a:gd name="connsiteY2" fmla="*/ 0 h 547845"/>
                    <a:gd name="connsiteX3" fmla="*/ 0 w 236741"/>
                    <a:gd name="connsiteY3" fmla="*/ 7291 h 547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741" h="547845">
                      <a:moveTo>
                        <a:pt x="0" y="7291"/>
                      </a:moveTo>
                      <a:lnTo>
                        <a:pt x="82381" y="547845"/>
                      </a:lnTo>
                      <a:lnTo>
                        <a:pt x="236741" y="0"/>
                      </a:lnTo>
                      <a:lnTo>
                        <a:pt x="0" y="729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" name="Freihandform 41"/>
                <p:cNvSpPr/>
                <p:nvPr/>
              </p:nvSpPr>
              <p:spPr bwMode="auto">
                <a:xfrm>
                  <a:off x="848914" y="2903828"/>
                  <a:ext cx="1287725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90974 w 137215"/>
                    <a:gd name="connsiteY0" fmla="*/ 70156 h 123030"/>
                    <a:gd name="connsiteX1" fmla="*/ 0 w 137215"/>
                    <a:gd name="connsiteY1" fmla="*/ 123030 h 123030"/>
                    <a:gd name="connsiteX2" fmla="*/ 137215 w 137215"/>
                    <a:gd name="connsiteY2" fmla="*/ 0 h 123030"/>
                    <a:gd name="connsiteX3" fmla="*/ 90974 w 137215"/>
                    <a:gd name="connsiteY3" fmla="*/ 70156 h 123030"/>
                    <a:gd name="connsiteX0" fmla="*/ 174794 w 221035"/>
                    <a:gd name="connsiteY0" fmla="*/ 70156 h 70156"/>
                    <a:gd name="connsiteX1" fmla="*/ 0 w 221035"/>
                    <a:gd name="connsiteY1" fmla="*/ 44925 h 70156"/>
                    <a:gd name="connsiteX2" fmla="*/ 221035 w 221035"/>
                    <a:gd name="connsiteY2" fmla="*/ 0 h 70156"/>
                    <a:gd name="connsiteX3" fmla="*/ 174794 w 221035"/>
                    <a:gd name="connsiteY3" fmla="*/ 70156 h 70156"/>
                    <a:gd name="connsiteX0" fmla="*/ 174794 w 174794"/>
                    <a:gd name="connsiteY0" fmla="*/ 144451 h 144451"/>
                    <a:gd name="connsiteX1" fmla="*/ 0 w 174794"/>
                    <a:gd name="connsiteY1" fmla="*/ 119220 h 144451"/>
                    <a:gd name="connsiteX2" fmla="*/ 108640 w 174794"/>
                    <a:gd name="connsiteY2" fmla="*/ 0 h 144451"/>
                    <a:gd name="connsiteX3" fmla="*/ 174794 w 174794"/>
                    <a:gd name="connsiteY3" fmla="*/ 144451 h 144451"/>
                    <a:gd name="connsiteX0" fmla="*/ 275759 w 275759"/>
                    <a:gd name="connsiteY0" fmla="*/ 144451 h 144451"/>
                    <a:gd name="connsiteX1" fmla="*/ 0 w 275759"/>
                    <a:gd name="connsiteY1" fmla="*/ 119220 h 144451"/>
                    <a:gd name="connsiteX2" fmla="*/ 209605 w 275759"/>
                    <a:gd name="connsiteY2" fmla="*/ 0 h 144451"/>
                    <a:gd name="connsiteX3" fmla="*/ 275759 w 275759"/>
                    <a:gd name="connsiteY3" fmla="*/ 144451 h 144451"/>
                    <a:gd name="connsiteX0" fmla="*/ 150029 w 209605"/>
                    <a:gd name="connsiteY0" fmla="*/ 214936 h 214936"/>
                    <a:gd name="connsiteX1" fmla="*/ 0 w 209605"/>
                    <a:gd name="connsiteY1" fmla="*/ 119220 h 214936"/>
                    <a:gd name="connsiteX2" fmla="*/ 209605 w 209605"/>
                    <a:gd name="connsiteY2" fmla="*/ 0 h 214936"/>
                    <a:gd name="connsiteX3" fmla="*/ 150029 w 209605"/>
                    <a:gd name="connsiteY3" fmla="*/ 214936 h 214936"/>
                    <a:gd name="connsiteX0" fmla="*/ 150029 w 182935"/>
                    <a:gd name="connsiteY0" fmla="*/ 167311 h 167311"/>
                    <a:gd name="connsiteX1" fmla="*/ 0 w 182935"/>
                    <a:gd name="connsiteY1" fmla="*/ 71595 h 167311"/>
                    <a:gd name="connsiteX2" fmla="*/ 182935 w 182935"/>
                    <a:gd name="connsiteY2" fmla="*/ 0 h 167311"/>
                    <a:gd name="connsiteX3" fmla="*/ 150029 w 182935"/>
                    <a:gd name="connsiteY3" fmla="*/ 167311 h 167311"/>
                    <a:gd name="connsiteX0" fmla="*/ 315764 w 348670"/>
                    <a:gd name="connsiteY0" fmla="*/ 167311 h 172560"/>
                    <a:gd name="connsiteX1" fmla="*/ 0 w 348670"/>
                    <a:gd name="connsiteY1" fmla="*/ 172560 h 172560"/>
                    <a:gd name="connsiteX2" fmla="*/ 348670 w 348670"/>
                    <a:gd name="connsiteY2" fmla="*/ 0 h 172560"/>
                    <a:gd name="connsiteX3" fmla="*/ 315764 w 348670"/>
                    <a:gd name="connsiteY3" fmla="*/ 167311 h 172560"/>
                    <a:gd name="connsiteX0" fmla="*/ 315764 w 315764"/>
                    <a:gd name="connsiteY0" fmla="*/ 173026 h 178275"/>
                    <a:gd name="connsiteX1" fmla="*/ 0 w 315764"/>
                    <a:gd name="connsiteY1" fmla="*/ 178275 h 178275"/>
                    <a:gd name="connsiteX2" fmla="*/ 47680 w 315764"/>
                    <a:gd name="connsiteY2" fmla="*/ 0 h 178275"/>
                    <a:gd name="connsiteX3" fmla="*/ 315764 w 315764"/>
                    <a:gd name="connsiteY3" fmla="*/ 173026 h 178275"/>
                    <a:gd name="connsiteX0" fmla="*/ 191939 w 191939"/>
                    <a:gd name="connsiteY0" fmla="*/ 91111 h 178275"/>
                    <a:gd name="connsiteX1" fmla="*/ 0 w 191939"/>
                    <a:gd name="connsiteY1" fmla="*/ 178275 h 178275"/>
                    <a:gd name="connsiteX2" fmla="*/ 47680 w 191939"/>
                    <a:gd name="connsiteY2" fmla="*/ 0 h 178275"/>
                    <a:gd name="connsiteX3" fmla="*/ 191939 w 191939"/>
                    <a:gd name="connsiteY3" fmla="*/ 91111 h 178275"/>
                    <a:gd name="connsiteX0" fmla="*/ 191939 w 191939"/>
                    <a:gd name="connsiteY0" fmla="*/ 85396 h 172560"/>
                    <a:gd name="connsiteX1" fmla="*/ 0 w 191939"/>
                    <a:gd name="connsiteY1" fmla="*/ 172560 h 172560"/>
                    <a:gd name="connsiteX2" fmla="*/ 41965 w 191939"/>
                    <a:gd name="connsiteY2" fmla="*/ 0 h 172560"/>
                    <a:gd name="connsiteX3" fmla="*/ 191939 w 191939"/>
                    <a:gd name="connsiteY3" fmla="*/ 85396 h 172560"/>
                    <a:gd name="connsiteX0" fmla="*/ 330949 w 330949"/>
                    <a:gd name="connsiteY0" fmla="*/ 0 h 87164"/>
                    <a:gd name="connsiteX1" fmla="*/ 139010 w 330949"/>
                    <a:gd name="connsiteY1" fmla="*/ 87164 h 87164"/>
                    <a:gd name="connsiteX2" fmla="*/ 0 w 330949"/>
                    <a:gd name="connsiteY2" fmla="*/ 70814 h 87164"/>
                    <a:gd name="connsiteX3" fmla="*/ 330949 w 330949"/>
                    <a:gd name="connsiteY3" fmla="*/ 0 h 87164"/>
                    <a:gd name="connsiteX0" fmla="*/ 134734 w 139010"/>
                    <a:gd name="connsiteY0" fmla="*/ 0 h 151934"/>
                    <a:gd name="connsiteX1" fmla="*/ 139010 w 139010"/>
                    <a:gd name="connsiteY1" fmla="*/ 151934 h 151934"/>
                    <a:gd name="connsiteX2" fmla="*/ 0 w 139010"/>
                    <a:gd name="connsiteY2" fmla="*/ 135584 h 151934"/>
                    <a:gd name="connsiteX3" fmla="*/ 134734 w 139010"/>
                    <a:gd name="connsiteY3" fmla="*/ 0 h 151934"/>
                    <a:gd name="connsiteX0" fmla="*/ 134734 w 1287725"/>
                    <a:gd name="connsiteY0" fmla="*/ 0 h 1112054"/>
                    <a:gd name="connsiteX1" fmla="*/ 1287725 w 1287725"/>
                    <a:gd name="connsiteY1" fmla="*/ 1112054 h 1112054"/>
                    <a:gd name="connsiteX2" fmla="*/ 0 w 1287725"/>
                    <a:gd name="connsiteY2" fmla="*/ 135584 h 1112054"/>
                    <a:gd name="connsiteX3" fmla="*/ 134734 w 1287725"/>
                    <a:gd name="connsiteY3" fmla="*/ 0 h 1112054"/>
                    <a:gd name="connsiteX0" fmla="*/ 220459 w 1287725"/>
                    <a:gd name="connsiteY0" fmla="*/ 0 h 1197779"/>
                    <a:gd name="connsiteX1" fmla="*/ 1287725 w 1287725"/>
                    <a:gd name="connsiteY1" fmla="*/ 1197779 h 1197779"/>
                    <a:gd name="connsiteX2" fmla="*/ 0 w 1287725"/>
                    <a:gd name="connsiteY2" fmla="*/ 221309 h 1197779"/>
                    <a:gd name="connsiteX3" fmla="*/ 220459 w 1287725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7725" h="1197779">
                      <a:moveTo>
                        <a:pt x="220459" y="0"/>
                      </a:moveTo>
                      <a:lnTo>
                        <a:pt x="1287725" y="1197779"/>
                      </a:lnTo>
                      <a:lnTo>
                        <a:pt x="0" y="221309"/>
                      </a:lnTo>
                      <a:lnTo>
                        <a:pt x="22045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" name="Freihandform 42"/>
                <p:cNvSpPr/>
                <p:nvPr/>
              </p:nvSpPr>
              <p:spPr bwMode="auto">
                <a:xfrm>
                  <a:off x="894166" y="3358410"/>
                  <a:ext cx="966356" cy="86630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6356" h="866309">
                      <a:moveTo>
                        <a:pt x="0" y="0"/>
                      </a:moveTo>
                      <a:lnTo>
                        <a:pt x="852001" y="866309"/>
                      </a:lnTo>
                      <a:lnTo>
                        <a:pt x="966356" y="7413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4" name="Freihandform 43"/>
                <p:cNvSpPr/>
                <p:nvPr/>
              </p:nvSpPr>
              <p:spPr bwMode="auto">
                <a:xfrm rot="10800000">
                  <a:off x="788408" y="3358143"/>
                  <a:ext cx="958736" cy="86821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0 w 966356"/>
                    <a:gd name="connsiteY0" fmla="*/ 0 h 961559"/>
                    <a:gd name="connsiteX1" fmla="*/ 832951 w 966356"/>
                    <a:gd name="connsiteY1" fmla="*/ 961559 h 961559"/>
                    <a:gd name="connsiteX2" fmla="*/ 966356 w 966356"/>
                    <a:gd name="connsiteY2" fmla="*/ 741374 h 961559"/>
                    <a:gd name="connsiteX3" fmla="*/ 0 w 966356"/>
                    <a:gd name="connsiteY3" fmla="*/ 0 h 961559"/>
                    <a:gd name="connsiteX0" fmla="*/ 0 w 939686"/>
                    <a:gd name="connsiteY0" fmla="*/ 0 h 961559"/>
                    <a:gd name="connsiteX1" fmla="*/ 832951 w 939686"/>
                    <a:gd name="connsiteY1" fmla="*/ 961559 h 961559"/>
                    <a:gd name="connsiteX2" fmla="*/ 939686 w 939686"/>
                    <a:gd name="connsiteY2" fmla="*/ 849959 h 961559"/>
                    <a:gd name="connsiteX3" fmla="*/ 0 w 939686"/>
                    <a:gd name="connsiteY3" fmla="*/ 0 h 961559"/>
                    <a:gd name="connsiteX0" fmla="*/ 0 w 958736"/>
                    <a:gd name="connsiteY0" fmla="*/ 0 h 868214"/>
                    <a:gd name="connsiteX1" fmla="*/ 852001 w 958736"/>
                    <a:gd name="connsiteY1" fmla="*/ 868214 h 868214"/>
                    <a:gd name="connsiteX2" fmla="*/ 958736 w 958736"/>
                    <a:gd name="connsiteY2" fmla="*/ 756614 h 868214"/>
                    <a:gd name="connsiteX3" fmla="*/ 0 w 958736"/>
                    <a:gd name="connsiteY3" fmla="*/ 0 h 868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8736" h="868214">
                      <a:moveTo>
                        <a:pt x="0" y="0"/>
                      </a:moveTo>
                      <a:lnTo>
                        <a:pt x="852001" y="868214"/>
                      </a:lnTo>
                      <a:lnTo>
                        <a:pt x="958736" y="7566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5" name="Freihandform 44"/>
                <p:cNvSpPr/>
                <p:nvPr/>
              </p:nvSpPr>
              <p:spPr bwMode="auto">
                <a:xfrm>
                  <a:off x="1870370" y="3186767"/>
                  <a:ext cx="304745" cy="21733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745" h="217339">
                      <a:moveTo>
                        <a:pt x="242049" y="0"/>
                      </a:moveTo>
                      <a:lnTo>
                        <a:pt x="304745" y="217339"/>
                      </a:lnTo>
                      <a:lnTo>
                        <a:pt x="0" y="210514"/>
                      </a:lnTo>
                      <a:lnTo>
                        <a:pt x="24204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6" name="Freihandform 45"/>
                <p:cNvSpPr/>
                <p:nvPr/>
              </p:nvSpPr>
              <p:spPr bwMode="auto">
                <a:xfrm>
                  <a:off x="1874817" y="3403267"/>
                  <a:ext cx="297349" cy="21034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349" h="210345">
                      <a:moveTo>
                        <a:pt x="297349" y="11261"/>
                      </a:moveTo>
                      <a:lnTo>
                        <a:pt x="0" y="0"/>
                      </a:lnTo>
                      <a:lnTo>
                        <a:pt x="62920" y="210345"/>
                      </a:lnTo>
                      <a:lnTo>
                        <a:pt x="297349" y="1126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7" name="Freihandform 46"/>
                <p:cNvSpPr/>
                <p:nvPr/>
              </p:nvSpPr>
              <p:spPr bwMode="auto">
                <a:xfrm>
                  <a:off x="1075112" y="2900252"/>
                  <a:ext cx="1261631" cy="119777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1631" h="1197779">
                      <a:moveTo>
                        <a:pt x="0" y="0"/>
                      </a:moveTo>
                      <a:lnTo>
                        <a:pt x="1071076" y="1197779"/>
                      </a:lnTo>
                      <a:lnTo>
                        <a:pt x="1261631" y="9547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8" name="Freihandform 47"/>
                <p:cNvSpPr/>
                <p:nvPr/>
              </p:nvSpPr>
              <p:spPr bwMode="auto">
                <a:xfrm>
                  <a:off x="2228448" y="3732673"/>
                  <a:ext cx="255736" cy="677385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21446"/>
                    <a:gd name="connsiteY0" fmla="*/ 275896 h 768825"/>
                    <a:gd name="connsiteX1" fmla="*/ 221446 w 221446"/>
                    <a:gd name="connsiteY1" fmla="*/ 768825 h 768825"/>
                    <a:gd name="connsiteX2" fmla="*/ 143396 w 221446"/>
                    <a:gd name="connsiteY2" fmla="*/ 0 h 768825"/>
                    <a:gd name="connsiteX3" fmla="*/ 0 w 221446"/>
                    <a:gd name="connsiteY3" fmla="*/ 275896 h 768825"/>
                    <a:gd name="connsiteX0" fmla="*/ 0 w 255736"/>
                    <a:gd name="connsiteY0" fmla="*/ 275896 h 677385"/>
                    <a:gd name="connsiteX1" fmla="*/ 255736 w 255736"/>
                    <a:gd name="connsiteY1" fmla="*/ 677385 h 677385"/>
                    <a:gd name="connsiteX2" fmla="*/ 143396 w 255736"/>
                    <a:gd name="connsiteY2" fmla="*/ 0 h 677385"/>
                    <a:gd name="connsiteX3" fmla="*/ 0 w 255736"/>
                    <a:gd name="connsiteY3" fmla="*/ 275896 h 677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736" h="677385">
                      <a:moveTo>
                        <a:pt x="0" y="275896"/>
                      </a:moveTo>
                      <a:lnTo>
                        <a:pt x="255736" y="677385"/>
                      </a:lnTo>
                      <a:lnTo>
                        <a:pt x="143396" y="0"/>
                      </a:lnTo>
                      <a:lnTo>
                        <a:pt x="0" y="275896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9" name="Freihandform 48"/>
                <p:cNvSpPr/>
                <p:nvPr/>
              </p:nvSpPr>
              <p:spPr bwMode="auto">
                <a:xfrm>
                  <a:off x="820664" y="4037853"/>
                  <a:ext cx="223054" cy="22368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324019 w 324019"/>
                    <a:gd name="connsiteY0" fmla="*/ 74126 h 273210"/>
                    <a:gd name="connsiteX1" fmla="*/ 0 w 324019"/>
                    <a:gd name="connsiteY1" fmla="*/ 0 h 273210"/>
                    <a:gd name="connsiteX2" fmla="*/ 89590 w 324019"/>
                    <a:gd name="connsiteY2" fmla="*/ 273210 h 273210"/>
                    <a:gd name="connsiteX3" fmla="*/ 324019 w 324019"/>
                    <a:gd name="connsiteY3" fmla="*/ 74126 h 273210"/>
                    <a:gd name="connsiteX0" fmla="*/ 221149 w 221149"/>
                    <a:gd name="connsiteY0" fmla="*/ 211286 h 273210"/>
                    <a:gd name="connsiteX1" fmla="*/ 0 w 221149"/>
                    <a:gd name="connsiteY1" fmla="*/ 0 h 273210"/>
                    <a:gd name="connsiteX2" fmla="*/ 89590 w 221149"/>
                    <a:gd name="connsiteY2" fmla="*/ 273210 h 273210"/>
                    <a:gd name="connsiteX3" fmla="*/ 221149 w 221149"/>
                    <a:gd name="connsiteY3" fmla="*/ 211286 h 273210"/>
                    <a:gd name="connsiteX0" fmla="*/ 221149 w 221149"/>
                    <a:gd name="connsiteY0" fmla="*/ 211286 h 211286"/>
                    <a:gd name="connsiteX1" fmla="*/ 0 w 221149"/>
                    <a:gd name="connsiteY1" fmla="*/ 0 h 211286"/>
                    <a:gd name="connsiteX2" fmla="*/ 171505 w 221149"/>
                    <a:gd name="connsiteY2" fmla="*/ 75090 h 211286"/>
                    <a:gd name="connsiteX3" fmla="*/ 221149 w 221149"/>
                    <a:gd name="connsiteY3" fmla="*/ 211286 h 211286"/>
                    <a:gd name="connsiteX0" fmla="*/ 221149 w 221149"/>
                    <a:gd name="connsiteY0" fmla="*/ 211286 h 223680"/>
                    <a:gd name="connsiteX1" fmla="*/ 0 w 221149"/>
                    <a:gd name="connsiteY1" fmla="*/ 0 h 223680"/>
                    <a:gd name="connsiteX2" fmla="*/ 64825 w 221149"/>
                    <a:gd name="connsiteY2" fmla="*/ 223680 h 223680"/>
                    <a:gd name="connsiteX3" fmla="*/ 221149 w 221149"/>
                    <a:gd name="connsiteY3" fmla="*/ 211286 h 223680"/>
                    <a:gd name="connsiteX0" fmla="*/ 230674 w 230674"/>
                    <a:gd name="connsiteY0" fmla="*/ 209381 h 223680"/>
                    <a:gd name="connsiteX1" fmla="*/ 0 w 230674"/>
                    <a:gd name="connsiteY1" fmla="*/ 0 h 223680"/>
                    <a:gd name="connsiteX2" fmla="*/ 64825 w 230674"/>
                    <a:gd name="connsiteY2" fmla="*/ 223680 h 223680"/>
                    <a:gd name="connsiteX3" fmla="*/ 230674 w 230674"/>
                    <a:gd name="connsiteY3" fmla="*/ 209381 h 223680"/>
                    <a:gd name="connsiteX0" fmla="*/ 223054 w 223054"/>
                    <a:gd name="connsiteY0" fmla="*/ 209381 h 223680"/>
                    <a:gd name="connsiteX1" fmla="*/ 0 w 223054"/>
                    <a:gd name="connsiteY1" fmla="*/ 0 h 223680"/>
                    <a:gd name="connsiteX2" fmla="*/ 64825 w 223054"/>
                    <a:gd name="connsiteY2" fmla="*/ 223680 h 223680"/>
                    <a:gd name="connsiteX3" fmla="*/ 223054 w 223054"/>
                    <a:gd name="connsiteY3" fmla="*/ 209381 h 2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054" h="223680">
                      <a:moveTo>
                        <a:pt x="223054" y="209381"/>
                      </a:moveTo>
                      <a:lnTo>
                        <a:pt x="0" y="0"/>
                      </a:lnTo>
                      <a:lnTo>
                        <a:pt x="64825" y="223680"/>
                      </a:lnTo>
                      <a:lnTo>
                        <a:pt x="223054" y="2093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0" name="Freihandform 49"/>
                <p:cNvSpPr/>
                <p:nvPr/>
              </p:nvSpPr>
              <p:spPr bwMode="auto">
                <a:xfrm>
                  <a:off x="889894" y="4246774"/>
                  <a:ext cx="175315" cy="216229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768236"/>
                    <a:gd name="connsiteY0" fmla="*/ 0 h 507059"/>
                    <a:gd name="connsiteX1" fmla="*/ 78571 w 768236"/>
                    <a:gd name="connsiteY1" fmla="*/ 197654 h 507059"/>
                    <a:gd name="connsiteX2" fmla="*/ 768236 w 768236"/>
                    <a:gd name="connsiteY2" fmla="*/ 507059 h 507059"/>
                    <a:gd name="connsiteX3" fmla="*/ 0 w 768236"/>
                    <a:gd name="connsiteY3" fmla="*/ 0 h 507059"/>
                    <a:gd name="connsiteX0" fmla="*/ 0 w 768236"/>
                    <a:gd name="connsiteY0" fmla="*/ 0 h 750104"/>
                    <a:gd name="connsiteX1" fmla="*/ 577681 w 768236"/>
                    <a:gd name="connsiteY1" fmla="*/ 750104 h 750104"/>
                    <a:gd name="connsiteX2" fmla="*/ 768236 w 768236"/>
                    <a:gd name="connsiteY2" fmla="*/ 507059 h 750104"/>
                    <a:gd name="connsiteX3" fmla="*/ 0 w 768236"/>
                    <a:gd name="connsiteY3" fmla="*/ 0 h 750104"/>
                    <a:gd name="connsiteX0" fmla="*/ 0 w 1261631"/>
                    <a:gd name="connsiteY0" fmla="*/ 0 h 1197779"/>
                    <a:gd name="connsiteX1" fmla="*/ 1071076 w 1261631"/>
                    <a:gd name="connsiteY1" fmla="*/ 1197779 h 1197779"/>
                    <a:gd name="connsiteX2" fmla="*/ 1261631 w 1261631"/>
                    <a:gd name="connsiteY2" fmla="*/ 954734 h 1197779"/>
                    <a:gd name="connsiteX3" fmla="*/ 0 w 1261631"/>
                    <a:gd name="connsiteY3" fmla="*/ 0 h 1197779"/>
                    <a:gd name="connsiteX0" fmla="*/ 0 w 362471"/>
                    <a:gd name="connsiteY0" fmla="*/ 0 h 705019"/>
                    <a:gd name="connsiteX1" fmla="*/ 171916 w 362471"/>
                    <a:gd name="connsiteY1" fmla="*/ 705019 h 705019"/>
                    <a:gd name="connsiteX2" fmla="*/ 362471 w 362471"/>
                    <a:gd name="connsiteY2" fmla="*/ 461974 h 705019"/>
                    <a:gd name="connsiteX3" fmla="*/ 0 w 362471"/>
                    <a:gd name="connsiteY3" fmla="*/ 0 h 705019"/>
                    <a:gd name="connsiteX0" fmla="*/ 36309 w 208225"/>
                    <a:gd name="connsiteY0" fmla="*/ 0 h 705019"/>
                    <a:gd name="connsiteX1" fmla="*/ 208225 w 208225"/>
                    <a:gd name="connsiteY1" fmla="*/ 705019 h 705019"/>
                    <a:gd name="connsiteX2" fmla="*/ 0 w 208225"/>
                    <a:gd name="connsiteY2" fmla="*/ 304494 h 705019"/>
                    <a:gd name="connsiteX3" fmla="*/ 36309 w 208225"/>
                    <a:gd name="connsiteY3" fmla="*/ 0 h 705019"/>
                    <a:gd name="connsiteX0" fmla="*/ 36309 w 55825"/>
                    <a:gd name="connsiteY0" fmla="*/ 0 h 324019"/>
                    <a:gd name="connsiteX1" fmla="*/ 55825 w 55825"/>
                    <a:gd name="connsiteY1" fmla="*/ 324019 h 324019"/>
                    <a:gd name="connsiteX2" fmla="*/ 0 w 55825"/>
                    <a:gd name="connsiteY2" fmla="*/ 304494 h 324019"/>
                    <a:gd name="connsiteX3" fmla="*/ 36309 w 55825"/>
                    <a:gd name="connsiteY3" fmla="*/ 0 h 324019"/>
                    <a:gd name="connsiteX0" fmla="*/ 242049 w 261565"/>
                    <a:gd name="connsiteY0" fmla="*/ 0 h 324019"/>
                    <a:gd name="connsiteX1" fmla="*/ 261565 w 261565"/>
                    <a:gd name="connsiteY1" fmla="*/ 324019 h 324019"/>
                    <a:gd name="connsiteX2" fmla="*/ 0 w 261565"/>
                    <a:gd name="connsiteY2" fmla="*/ 210514 h 324019"/>
                    <a:gd name="connsiteX3" fmla="*/ 242049 w 261565"/>
                    <a:gd name="connsiteY3" fmla="*/ 0 h 324019"/>
                    <a:gd name="connsiteX0" fmla="*/ 242049 w 304745"/>
                    <a:gd name="connsiteY0" fmla="*/ 0 h 217339"/>
                    <a:gd name="connsiteX1" fmla="*/ 304745 w 304745"/>
                    <a:gd name="connsiteY1" fmla="*/ 217339 h 217339"/>
                    <a:gd name="connsiteX2" fmla="*/ 0 w 304745"/>
                    <a:gd name="connsiteY2" fmla="*/ 210514 h 217339"/>
                    <a:gd name="connsiteX3" fmla="*/ 242049 w 304745"/>
                    <a:gd name="connsiteY3" fmla="*/ 0 h 217339"/>
                    <a:gd name="connsiteX0" fmla="*/ 234429 w 297125"/>
                    <a:gd name="connsiteY0" fmla="*/ 0 h 217339"/>
                    <a:gd name="connsiteX1" fmla="*/ 297125 w 297125"/>
                    <a:gd name="connsiteY1" fmla="*/ 217339 h 217339"/>
                    <a:gd name="connsiteX2" fmla="*/ 0 w 297125"/>
                    <a:gd name="connsiteY2" fmla="*/ 199084 h 217339"/>
                    <a:gd name="connsiteX3" fmla="*/ 234429 w 297125"/>
                    <a:gd name="connsiteY3" fmla="*/ 0 h 217339"/>
                    <a:gd name="connsiteX0" fmla="*/ 297349 w 297349"/>
                    <a:gd name="connsiteY0" fmla="*/ 11261 h 210345"/>
                    <a:gd name="connsiteX1" fmla="*/ 0 w 297349"/>
                    <a:gd name="connsiteY1" fmla="*/ 0 h 210345"/>
                    <a:gd name="connsiteX2" fmla="*/ 62920 w 297349"/>
                    <a:gd name="connsiteY2" fmla="*/ 210345 h 210345"/>
                    <a:gd name="connsiteX3" fmla="*/ 297349 w 297349"/>
                    <a:gd name="connsiteY3" fmla="*/ 11261 h 210345"/>
                    <a:gd name="connsiteX0" fmla="*/ 297349 w 297349"/>
                    <a:gd name="connsiteY0" fmla="*/ 11261 h 450375"/>
                    <a:gd name="connsiteX1" fmla="*/ 0 w 297349"/>
                    <a:gd name="connsiteY1" fmla="*/ 0 h 450375"/>
                    <a:gd name="connsiteX2" fmla="*/ 59110 w 297349"/>
                    <a:gd name="connsiteY2" fmla="*/ 450375 h 450375"/>
                    <a:gd name="connsiteX3" fmla="*/ 297349 w 297349"/>
                    <a:gd name="connsiteY3" fmla="*/ 11261 h 450375"/>
                    <a:gd name="connsiteX0" fmla="*/ 413554 w 413554"/>
                    <a:gd name="connsiteY0" fmla="*/ 0 h 439114"/>
                    <a:gd name="connsiteX1" fmla="*/ 0 w 413554"/>
                    <a:gd name="connsiteY1" fmla="*/ 240199 h 439114"/>
                    <a:gd name="connsiteX2" fmla="*/ 175315 w 413554"/>
                    <a:gd name="connsiteY2" fmla="*/ 439114 h 439114"/>
                    <a:gd name="connsiteX3" fmla="*/ 413554 w 413554"/>
                    <a:gd name="connsiteY3" fmla="*/ 0 h 439114"/>
                    <a:gd name="connsiteX0" fmla="*/ 156379 w 175315"/>
                    <a:gd name="connsiteY0" fmla="*/ 0 h 216229"/>
                    <a:gd name="connsiteX1" fmla="*/ 0 w 175315"/>
                    <a:gd name="connsiteY1" fmla="*/ 17314 h 216229"/>
                    <a:gd name="connsiteX2" fmla="*/ 175315 w 175315"/>
                    <a:gd name="connsiteY2" fmla="*/ 216229 h 216229"/>
                    <a:gd name="connsiteX3" fmla="*/ 156379 w 175315"/>
                    <a:gd name="connsiteY3" fmla="*/ 0 h 21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315" h="216229">
                      <a:moveTo>
                        <a:pt x="156379" y="0"/>
                      </a:moveTo>
                      <a:lnTo>
                        <a:pt x="0" y="17314"/>
                      </a:lnTo>
                      <a:lnTo>
                        <a:pt x="175315" y="216229"/>
                      </a:lnTo>
                      <a:lnTo>
                        <a:pt x="156379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1" name="Freihandform 50"/>
                <p:cNvSpPr/>
                <p:nvPr/>
              </p:nvSpPr>
              <p:spPr bwMode="auto">
                <a:xfrm>
                  <a:off x="922224" y="4404474"/>
                  <a:ext cx="293891" cy="52912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293891"/>
                    <a:gd name="connsiteY0" fmla="*/ 0 h 553889"/>
                    <a:gd name="connsiteX1" fmla="*/ 183346 w 293891"/>
                    <a:gd name="connsiteY1" fmla="*/ 553889 h 553889"/>
                    <a:gd name="connsiteX2" fmla="*/ 293891 w 293891"/>
                    <a:gd name="connsiteY2" fmla="*/ 57479 h 553889"/>
                    <a:gd name="connsiteX3" fmla="*/ 0 w 293891"/>
                    <a:gd name="connsiteY3" fmla="*/ 0 h 553889"/>
                    <a:gd name="connsiteX0" fmla="*/ 0 w 293891"/>
                    <a:gd name="connsiteY0" fmla="*/ 0 h 529124"/>
                    <a:gd name="connsiteX1" fmla="*/ 82381 w 293891"/>
                    <a:gd name="connsiteY1" fmla="*/ 529124 h 529124"/>
                    <a:gd name="connsiteX2" fmla="*/ 293891 w 293891"/>
                    <a:gd name="connsiteY2" fmla="*/ 57479 h 529124"/>
                    <a:gd name="connsiteX3" fmla="*/ 0 w 293891"/>
                    <a:gd name="connsiteY3" fmla="*/ 0 h 529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91" h="529124">
                      <a:moveTo>
                        <a:pt x="0" y="0"/>
                      </a:moveTo>
                      <a:lnTo>
                        <a:pt x="82381" y="529124"/>
                      </a:lnTo>
                      <a:lnTo>
                        <a:pt x="293891" y="574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2" name="Freihandform 51"/>
                <p:cNvSpPr/>
                <p:nvPr/>
              </p:nvSpPr>
              <p:spPr bwMode="auto">
                <a:xfrm>
                  <a:off x="1750325" y="4107167"/>
                  <a:ext cx="170415" cy="245704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7934" h="699943">
                      <a:moveTo>
                        <a:pt x="0" y="343872"/>
                      </a:moveTo>
                      <a:lnTo>
                        <a:pt x="1145093" y="0"/>
                      </a:lnTo>
                      <a:lnTo>
                        <a:pt x="1747934" y="699943"/>
                      </a:lnTo>
                      <a:lnTo>
                        <a:pt x="0" y="343872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3" name="Freihandform 52"/>
                <p:cNvSpPr/>
                <p:nvPr/>
              </p:nvSpPr>
              <p:spPr bwMode="auto">
                <a:xfrm>
                  <a:off x="1755744" y="4231686"/>
                  <a:ext cx="163076" cy="218338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331991"/>
                    <a:gd name="connsiteY0" fmla="*/ 53011 h 604995"/>
                    <a:gd name="connsiteX1" fmla="*/ 211921 w 331991"/>
                    <a:gd name="connsiteY1" fmla="*/ 604995 h 604995"/>
                    <a:gd name="connsiteX2" fmla="*/ 331991 w 331991"/>
                    <a:gd name="connsiteY2" fmla="*/ 0 h 604995"/>
                    <a:gd name="connsiteX3" fmla="*/ 0 w 331991"/>
                    <a:gd name="connsiteY3" fmla="*/ 53011 h 604995"/>
                    <a:gd name="connsiteX0" fmla="*/ 0 w 316751"/>
                    <a:gd name="connsiteY0" fmla="*/ 0 h 605324"/>
                    <a:gd name="connsiteX1" fmla="*/ 196681 w 316751"/>
                    <a:gd name="connsiteY1" fmla="*/ 605324 h 605324"/>
                    <a:gd name="connsiteX2" fmla="*/ 316751 w 316751"/>
                    <a:gd name="connsiteY2" fmla="*/ 329 h 605324"/>
                    <a:gd name="connsiteX3" fmla="*/ 0 w 316751"/>
                    <a:gd name="connsiteY3" fmla="*/ 0 h 605324"/>
                    <a:gd name="connsiteX0" fmla="*/ 0 w 316751"/>
                    <a:gd name="connsiteY0" fmla="*/ 0 h 553889"/>
                    <a:gd name="connsiteX1" fmla="*/ 183346 w 316751"/>
                    <a:gd name="connsiteY1" fmla="*/ 553889 h 553889"/>
                    <a:gd name="connsiteX2" fmla="*/ 316751 w 316751"/>
                    <a:gd name="connsiteY2" fmla="*/ 329 h 553889"/>
                    <a:gd name="connsiteX3" fmla="*/ 0 w 316751"/>
                    <a:gd name="connsiteY3" fmla="*/ 0 h 553889"/>
                    <a:gd name="connsiteX0" fmla="*/ 0 w 301511"/>
                    <a:gd name="connsiteY0" fmla="*/ 0 h 852974"/>
                    <a:gd name="connsiteX1" fmla="*/ 168106 w 301511"/>
                    <a:gd name="connsiteY1" fmla="*/ 852974 h 852974"/>
                    <a:gd name="connsiteX2" fmla="*/ 301511 w 301511"/>
                    <a:gd name="connsiteY2" fmla="*/ 299414 h 852974"/>
                    <a:gd name="connsiteX3" fmla="*/ 0 w 301511"/>
                    <a:gd name="connsiteY3" fmla="*/ 0 h 852974"/>
                    <a:gd name="connsiteX0" fmla="*/ 0 w 309131"/>
                    <a:gd name="connsiteY0" fmla="*/ 0 h 852974"/>
                    <a:gd name="connsiteX1" fmla="*/ 168106 w 309131"/>
                    <a:gd name="connsiteY1" fmla="*/ 852974 h 852974"/>
                    <a:gd name="connsiteX2" fmla="*/ 309131 w 309131"/>
                    <a:gd name="connsiteY2" fmla="*/ 360374 h 852974"/>
                    <a:gd name="connsiteX3" fmla="*/ 0 w 309131"/>
                    <a:gd name="connsiteY3" fmla="*/ 0 h 852974"/>
                    <a:gd name="connsiteX0" fmla="*/ 0 w 309131"/>
                    <a:gd name="connsiteY0" fmla="*/ 0 h 616754"/>
                    <a:gd name="connsiteX1" fmla="*/ 177631 w 309131"/>
                    <a:gd name="connsiteY1" fmla="*/ 616754 h 616754"/>
                    <a:gd name="connsiteX2" fmla="*/ 309131 w 309131"/>
                    <a:gd name="connsiteY2" fmla="*/ 360374 h 616754"/>
                    <a:gd name="connsiteX3" fmla="*/ 0 w 309131"/>
                    <a:gd name="connsiteY3" fmla="*/ 0 h 616754"/>
                    <a:gd name="connsiteX0" fmla="*/ 0 w 314846"/>
                    <a:gd name="connsiteY0" fmla="*/ 0 h 616754"/>
                    <a:gd name="connsiteX1" fmla="*/ 177631 w 314846"/>
                    <a:gd name="connsiteY1" fmla="*/ 616754 h 616754"/>
                    <a:gd name="connsiteX2" fmla="*/ 314846 w 314846"/>
                    <a:gd name="connsiteY2" fmla="*/ 362279 h 616754"/>
                    <a:gd name="connsiteX3" fmla="*/ 0 w 314846"/>
                    <a:gd name="connsiteY3" fmla="*/ 0 h 616754"/>
                    <a:gd name="connsiteX0" fmla="*/ 16679 w 137215"/>
                    <a:gd name="connsiteY0" fmla="*/ 18721 h 254475"/>
                    <a:gd name="connsiteX1" fmla="*/ 0 w 137215"/>
                    <a:gd name="connsiteY1" fmla="*/ 254475 h 254475"/>
                    <a:gd name="connsiteX2" fmla="*/ 137215 w 137215"/>
                    <a:gd name="connsiteY2" fmla="*/ 0 h 254475"/>
                    <a:gd name="connsiteX3" fmla="*/ 16679 w 137215"/>
                    <a:gd name="connsiteY3" fmla="*/ 18721 h 254475"/>
                    <a:gd name="connsiteX0" fmla="*/ 0 w 120536"/>
                    <a:gd name="connsiteY0" fmla="*/ 18721 h 214470"/>
                    <a:gd name="connsiteX1" fmla="*/ 65236 w 120536"/>
                    <a:gd name="connsiteY1" fmla="*/ 214470 h 214470"/>
                    <a:gd name="connsiteX2" fmla="*/ 120536 w 120536"/>
                    <a:gd name="connsiteY2" fmla="*/ 0 h 214470"/>
                    <a:gd name="connsiteX3" fmla="*/ 0 w 120536"/>
                    <a:gd name="connsiteY3" fmla="*/ 18721 h 214470"/>
                    <a:gd name="connsiteX0" fmla="*/ 0 w 215786"/>
                    <a:gd name="connsiteY0" fmla="*/ 0 h 195749"/>
                    <a:gd name="connsiteX1" fmla="*/ 65236 w 215786"/>
                    <a:gd name="connsiteY1" fmla="*/ 195749 h 195749"/>
                    <a:gd name="connsiteX2" fmla="*/ 215786 w 215786"/>
                    <a:gd name="connsiteY2" fmla="*/ 74624 h 195749"/>
                    <a:gd name="connsiteX3" fmla="*/ 0 w 215786"/>
                    <a:gd name="connsiteY3" fmla="*/ 0 h 195749"/>
                    <a:gd name="connsiteX0" fmla="*/ 0 w 215786"/>
                    <a:gd name="connsiteY0" fmla="*/ 0 h 197654"/>
                    <a:gd name="connsiteX1" fmla="*/ 78571 w 215786"/>
                    <a:gd name="connsiteY1" fmla="*/ 197654 h 197654"/>
                    <a:gd name="connsiteX2" fmla="*/ 215786 w 215786"/>
                    <a:gd name="connsiteY2" fmla="*/ 74624 h 197654"/>
                    <a:gd name="connsiteX3" fmla="*/ 0 w 215786"/>
                    <a:gd name="connsiteY3" fmla="*/ 0 h 197654"/>
                    <a:gd name="connsiteX0" fmla="*/ 0 w 215786"/>
                    <a:gd name="connsiteY0" fmla="*/ 0 h 306239"/>
                    <a:gd name="connsiteX1" fmla="*/ 150961 w 215786"/>
                    <a:gd name="connsiteY1" fmla="*/ 306239 h 306239"/>
                    <a:gd name="connsiteX2" fmla="*/ 215786 w 215786"/>
                    <a:gd name="connsiteY2" fmla="*/ 74624 h 306239"/>
                    <a:gd name="connsiteX3" fmla="*/ 0 w 215786"/>
                    <a:gd name="connsiteY3" fmla="*/ 0 h 306239"/>
                    <a:gd name="connsiteX0" fmla="*/ 0 w 265316"/>
                    <a:gd name="connsiteY0" fmla="*/ 0 h 306239"/>
                    <a:gd name="connsiteX1" fmla="*/ 150961 w 265316"/>
                    <a:gd name="connsiteY1" fmla="*/ 306239 h 306239"/>
                    <a:gd name="connsiteX2" fmla="*/ 265316 w 265316"/>
                    <a:gd name="connsiteY2" fmla="*/ 181304 h 306239"/>
                    <a:gd name="connsiteX3" fmla="*/ 0 w 265316"/>
                    <a:gd name="connsiteY3" fmla="*/ 0 h 306239"/>
                    <a:gd name="connsiteX0" fmla="*/ 0 w 966356"/>
                    <a:gd name="connsiteY0" fmla="*/ 0 h 866309"/>
                    <a:gd name="connsiteX1" fmla="*/ 852001 w 966356"/>
                    <a:gd name="connsiteY1" fmla="*/ 866309 h 866309"/>
                    <a:gd name="connsiteX2" fmla="*/ 966356 w 966356"/>
                    <a:gd name="connsiteY2" fmla="*/ 741374 h 866309"/>
                    <a:gd name="connsiteX3" fmla="*/ 0 w 966356"/>
                    <a:gd name="connsiteY3" fmla="*/ 0 h 866309"/>
                    <a:gd name="connsiteX0" fmla="*/ 1649047 w 2615403"/>
                    <a:gd name="connsiteY0" fmla="*/ 0 h 741375"/>
                    <a:gd name="connsiteX1" fmla="*/ 0 w 2615403"/>
                    <a:gd name="connsiteY1" fmla="*/ 258505 h 741375"/>
                    <a:gd name="connsiteX2" fmla="*/ 2615403 w 2615403"/>
                    <a:gd name="connsiteY2" fmla="*/ 741374 h 741375"/>
                    <a:gd name="connsiteX3" fmla="*/ 1649047 w 2615403"/>
                    <a:gd name="connsiteY3" fmla="*/ 0 h 741375"/>
                    <a:gd name="connsiteX0" fmla="*/ 1649047 w 1649047"/>
                    <a:gd name="connsiteY0" fmla="*/ 0 h 947594"/>
                    <a:gd name="connsiteX1" fmla="*/ 0 w 1649047"/>
                    <a:gd name="connsiteY1" fmla="*/ 258505 h 947594"/>
                    <a:gd name="connsiteX2" fmla="*/ 602840 w 1649047"/>
                    <a:gd name="connsiteY2" fmla="*/ 947594 h 947594"/>
                    <a:gd name="connsiteX3" fmla="*/ 1649047 w 1649047"/>
                    <a:gd name="connsiteY3" fmla="*/ 0 h 947594"/>
                    <a:gd name="connsiteX0" fmla="*/ 0 w 1747934"/>
                    <a:gd name="connsiteY0" fmla="*/ 343872 h 689089"/>
                    <a:gd name="connsiteX1" fmla="*/ 1145093 w 1747934"/>
                    <a:gd name="connsiteY1" fmla="*/ 0 h 689089"/>
                    <a:gd name="connsiteX2" fmla="*/ 1747933 w 1747934"/>
                    <a:gd name="connsiteY2" fmla="*/ 689089 h 689089"/>
                    <a:gd name="connsiteX3" fmla="*/ 0 w 1747934"/>
                    <a:gd name="connsiteY3" fmla="*/ 343872 h 689089"/>
                    <a:gd name="connsiteX0" fmla="*/ 0 w 1533000"/>
                    <a:gd name="connsiteY0" fmla="*/ 343872 h 727077"/>
                    <a:gd name="connsiteX1" fmla="*/ 1145093 w 1533000"/>
                    <a:gd name="connsiteY1" fmla="*/ 0 h 727077"/>
                    <a:gd name="connsiteX2" fmla="*/ 1533000 w 1533000"/>
                    <a:gd name="connsiteY2" fmla="*/ 727077 h 727077"/>
                    <a:gd name="connsiteX3" fmla="*/ 0 w 1533000"/>
                    <a:gd name="connsiteY3" fmla="*/ 343872 h 727077"/>
                    <a:gd name="connsiteX0" fmla="*/ 0 w 1747934"/>
                    <a:gd name="connsiteY0" fmla="*/ 343872 h 699943"/>
                    <a:gd name="connsiteX1" fmla="*/ 1145093 w 1747934"/>
                    <a:gd name="connsiteY1" fmla="*/ 0 h 699943"/>
                    <a:gd name="connsiteX2" fmla="*/ 1747934 w 1747934"/>
                    <a:gd name="connsiteY2" fmla="*/ 699943 h 699943"/>
                    <a:gd name="connsiteX3" fmla="*/ 0 w 1747934"/>
                    <a:gd name="connsiteY3" fmla="*/ 343872 h 699943"/>
                    <a:gd name="connsiteX0" fmla="*/ 0 w 4193247"/>
                    <a:gd name="connsiteY0" fmla="*/ 0 h 356071"/>
                    <a:gd name="connsiteX1" fmla="*/ 4193247 w 4193247"/>
                    <a:gd name="connsiteY1" fmla="*/ 19725 h 356071"/>
                    <a:gd name="connsiteX2" fmla="*/ 1747934 w 4193247"/>
                    <a:gd name="connsiteY2" fmla="*/ 356071 h 356071"/>
                    <a:gd name="connsiteX3" fmla="*/ 0 w 4193247"/>
                    <a:gd name="connsiteY3" fmla="*/ 0 h 356071"/>
                    <a:gd name="connsiteX0" fmla="*/ 0 w 4193247"/>
                    <a:gd name="connsiteY0" fmla="*/ 0 h 280095"/>
                    <a:gd name="connsiteX1" fmla="*/ 4193247 w 4193247"/>
                    <a:gd name="connsiteY1" fmla="*/ 19725 h 280095"/>
                    <a:gd name="connsiteX2" fmla="*/ 3174314 w 4193247"/>
                    <a:gd name="connsiteY2" fmla="*/ 280095 h 280095"/>
                    <a:gd name="connsiteX3" fmla="*/ 0 w 4193247"/>
                    <a:gd name="connsiteY3" fmla="*/ 0 h 280095"/>
                    <a:gd name="connsiteX0" fmla="*/ 0 w 1672659"/>
                    <a:gd name="connsiteY0" fmla="*/ 0 h 621985"/>
                    <a:gd name="connsiteX1" fmla="*/ 1672659 w 1672659"/>
                    <a:gd name="connsiteY1" fmla="*/ 361615 h 621985"/>
                    <a:gd name="connsiteX2" fmla="*/ 653726 w 1672659"/>
                    <a:gd name="connsiteY2" fmla="*/ 621985 h 621985"/>
                    <a:gd name="connsiteX3" fmla="*/ 0 w 1672659"/>
                    <a:gd name="connsiteY3" fmla="*/ 0 h 6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2659" h="621985">
                      <a:moveTo>
                        <a:pt x="0" y="0"/>
                      </a:moveTo>
                      <a:lnTo>
                        <a:pt x="1672659" y="361615"/>
                      </a:lnTo>
                      <a:lnTo>
                        <a:pt x="653726" y="6219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4" name="Freihandform 53"/>
                <p:cNvSpPr/>
                <p:nvPr/>
              </p:nvSpPr>
              <p:spPr bwMode="auto">
                <a:xfrm>
                  <a:off x="1742153" y="4230990"/>
                  <a:ext cx="312886" cy="629760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78651"/>
                    <a:gd name="connsiteY0" fmla="*/ 155881 h 704055"/>
                    <a:gd name="connsiteX1" fmla="*/ 211921 w 278651"/>
                    <a:gd name="connsiteY1" fmla="*/ 704055 h 704055"/>
                    <a:gd name="connsiteX2" fmla="*/ 278651 w 278651"/>
                    <a:gd name="connsiteY2" fmla="*/ 0 h 704055"/>
                    <a:gd name="connsiteX3" fmla="*/ 0 w 278651"/>
                    <a:gd name="connsiteY3" fmla="*/ 155881 h 704055"/>
                    <a:gd name="connsiteX0" fmla="*/ 0 w 312886"/>
                    <a:gd name="connsiteY0" fmla="*/ 155881 h 629760"/>
                    <a:gd name="connsiteX1" fmla="*/ 312886 w 312886"/>
                    <a:gd name="connsiteY1" fmla="*/ 629760 h 629760"/>
                    <a:gd name="connsiteX2" fmla="*/ 278651 w 312886"/>
                    <a:gd name="connsiteY2" fmla="*/ 0 h 629760"/>
                    <a:gd name="connsiteX3" fmla="*/ 0 w 312886"/>
                    <a:gd name="connsiteY3" fmla="*/ 155881 h 629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2886" h="629760">
                      <a:moveTo>
                        <a:pt x="0" y="155881"/>
                      </a:moveTo>
                      <a:lnTo>
                        <a:pt x="312886" y="629760"/>
                      </a:lnTo>
                      <a:lnTo>
                        <a:pt x="278651" y="0"/>
                      </a:lnTo>
                      <a:lnTo>
                        <a:pt x="0" y="15588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5" name="Freihandform 54"/>
                <p:cNvSpPr/>
                <p:nvPr/>
              </p:nvSpPr>
              <p:spPr bwMode="auto">
                <a:xfrm>
                  <a:off x="2426969" y="3311033"/>
                  <a:ext cx="161980" cy="779611"/>
                </a:xfrm>
                <a:custGeom>
                  <a:avLst/>
                  <a:gdLst>
                    <a:gd name="connsiteX0" fmla="*/ 0 w 453911"/>
                    <a:gd name="connsiteY0" fmla="*/ 0 h 772964"/>
                    <a:gd name="connsiteX1" fmla="*/ 141436 w 453911"/>
                    <a:gd name="connsiteY1" fmla="*/ 772964 h 772964"/>
                    <a:gd name="connsiteX2" fmla="*/ 453911 w 453911"/>
                    <a:gd name="connsiteY2" fmla="*/ 46049 h 772964"/>
                    <a:gd name="connsiteX3" fmla="*/ 0 w 453911"/>
                    <a:gd name="connsiteY3" fmla="*/ 0 h 772964"/>
                    <a:gd name="connsiteX0" fmla="*/ 0 w 293891"/>
                    <a:gd name="connsiteY0" fmla="*/ 64441 h 837405"/>
                    <a:gd name="connsiteX1" fmla="*/ 141436 w 293891"/>
                    <a:gd name="connsiteY1" fmla="*/ 837405 h 837405"/>
                    <a:gd name="connsiteX2" fmla="*/ 293891 w 293891"/>
                    <a:gd name="connsiteY2" fmla="*/ 0 h 837405"/>
                    <a:gd name="connsiteX3" fmla="*/ 0 w 293891"/>
                    <a:gd name="connsiteY3" fmla="*/ 64441 h 837405"/>
                    <a:gd name="connsiteX0" fmla="*/ 0 w 293891"/>
                    <a:gd name="connsiteY0" fmla="*/ 6444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4441 h 616425"/>
                    <a:gd name="connsiteX0" fmla="*/ 0 w 293891"/>
                    <a:gd name="connsiteY0" fmla="*/ 68251 h 616425"/>
                    <a:gd name="connsiteX1" fmla="*/ 211921 w 293891"/>
                    <a:gd name="connsiteY1" fmla="*/ 616425 h 616425"/>
                    <a:gd name="connsiteX2" fmla="*/ 293891 w 293891"/>
                    <a:gd name="connsiteY2" fmla="*/ 0 h 616425"/>
                    <a:gd name="connsiteX3" fmla="*/ 0 w 293891"/>
                    <a:gd name="connsiteY3" fmla="*/ 68251 h 616425"/>
                    <a:gd name="connsiteX0" fmla="*/ 0 w 299606"/>
                    <a:gd name="connsiteY0" fmla="*/ 123496 h 616425"/>
                    <a:gd name="connsiteX1" fmla="*/ 217636 w 299606"/>
                    <a:gd name="connsiteY1" fmla="*/ 616425 h 616425"/>
                    <a:gd name="connsiteX2" fmla="*/ 299606 w 299606"/>
                    <a:gd name="connsiteY2" fmla="*/ 0 h 616425"/>
                    <a:gd name="connsiteX3" fmla="*/ 0 w 299606"/>
                    <a:gd name="connsiteY3" fmla="*/ 123496 h 616425"/>
                    <a:gd name="connsiteX0" fmla="*/ 0 w 217636"/>
                    <a:gd name="connsiteY0" fmla="*/ 218746 h 711675"/>
                    <a:gd name="connsiteX1" fmla="*/ 217636 w 217636"/>
                    <a:gd name="connsiteY1" fmla="*/ 711675 h 711675"/>
                    <a:gd name="connsiteX2" fmla="*/ 192926 w 217636"/>
                    <a:gd name="connsiteY2" fmla="*/ 0 h 711675"/>
                    <a:gd name="connsiteX3" fmla="*/ 0 w 217636"/>
                    <a:gd name="connsiteY3" fmla="*/ 218746 h 711675"/>
                    <a:gd name="connsiteX0" fmla="*/ 0 w 221446"/>
                    <a:gd name="connsiteY0" fmla="*/ 218746 h 711675"/>
                    <a:gd name="connsiteX1" fmla="*/ 221446 w 221446"/>
                    <a:gd name="connsiteY1" fmla="*/ 711675 h 711675"/>
                    <a:gd name="connsiteX2" fmla="*/ 196736 w 221446"/>
                    <a:gd name="connsiteY2" fmla="*/ 0 h 711675"/>
                    <a:gd name="connsiteX3" fmla="*/ 0 w 221446"/>
                    <a:gd name="connsiteY3" fmla="*/ 218746 h 711675"/>
                    <a:gd name="connsiteX0" fmla="*/ 0 w 295741"/>
                    <a:gd name="connsiteY0" fmla="*/ 300661 h 711675"/>
                    <a:gd name="connsiteX1" fmla="*/ 295741 w 295741"/>
                    <a:gd name="connsiteY1" fmla="*/ 711675 h 711675"/>
                    <a:gd name="connsiteX2" fmla="*/ 271031 w 295741"/>
                    <a:gd name="connsiteY2" fmla="*/ 0 h 711675"/>
                    <a:gd name="connsiteX3" fmla="*/ 0 w 295741"/>
                    <a:gd name="connsiteY3" fmla="*/ 300661 h 711675"/>
                    <a:gd name="connsiteX0" fmla="*/ 0 w 295741"/>
                    <a:gd name="connsiteY0" fmla="*/ 435916 h 846930"/>
                    <a:gd name="connsiteX1" fmla="*/ 295741 w 295741"/>
                    <a:gd name="connsiteY1" fmla="*/ 846930 h 846930"/>
                    <a:gd name="connsiteX2" fmla="*/ 46241 w 295741"/>
                    <a:gd name="connsiteY2" fmla="*/ 0 h 846930"/>
                    <a:gd name="connsiteX3" fmla="*/ 0 w 295741"/>
                    <a:gd name="connsiteY3" fmla="*/ 435916 h 846930"/>
                    <a:gd name="connsiteX0" fmla="*/ 0 w 198586"/>
                    <a:gd name="connsiteY0" fmla="*/ 435916 h 805020"/>
                    <a:gd name="connsiteX1" fmla="*/ 198586 w 198586"/>
                    <a:gd name="connsiteY1" fmla="*/ 805020 h 805020"/>
                    <a:gd name="connsiteX2" fmla="*/ 46241 w 198586"/>
                    <a:gd name="connsiteY2" fmla="*/ 0 h 805020"/>
                    <a:gd name="connsiteX3" fmla="*/ 0 w 198586"/>
                    <a:gd name="connsiteY3" fmla="*/ 435916 h 805020"/>
                    <a:gd name="connsiteX0" fmla="*/ 193844 w 240085"/>
                    <a:gd name="connsiteY0" fmla="*/ 435916 h 435916"/>
                    <a:gd name="connsiteX1" fmla="*/ 0 w 240085"/>
                    <a:gd name="connsiteY1" fmla="*/ 294480 h 435916"/>
                    <a:gd name="connsiteX2" fmla="*/ 240085 w 240085"/>
                    <a:gd name="connsiteY2" fmla="*/ 0 h 435916"/>
                    <a:gd name="connsiteX3" fmla="*/ 193844 w 240085"/>
                    <a:gd name="connsiteY3" fmla="*/ 435916 h 435916"/>
                    <a:gd name="connsiteX0" fmla="*/ 150029 w 240085"/>
                    <a:gd name="connsiteY0" fmla="*/ 1074091 h 1074091"/>
                    <a:gd name="connsiteX1" fmla="*/ 0 w 240085"/>
                    <a:gd name="connsiteY1" fmla="*/ 294480 h 1074091"/>
                    <a:gd name="connsiteX2" fmla="*/ 240085 w 240085"/>
                    <a:gd name="connsiteY2" fmla="*/ 0 h 1074091"/>
                    <a:gd name="connsiteX3" fmla="*/ 150029 w 240085"/>
                    <a:gd name="connsiteY3" fmla="*/ 1074091 h 1074091"/>
                    <a:gd name="connsiteX0" fmla="*/ 150029 w 161980"/>
                    <a:gd name="connsiteY0" fmla="*/ 779611 h 779611"/>
                    <a:gd name="connsiteX1" fmla="*/ 0 w 161980"/>
                    <a:gd name="connsiteY1" fmla="*/ 0 h 779611"/>
                    <a:gd name="connsiteX2" fmla="*/ 161980 w 161980"/>
                    <a:gd name="connsiteY2" fmla="*/ 616110 h 779611"/>
                    <a:gd name="connsiteX3" fmla="*/ 150029 w 161980"/>
                    <a:gd name="connsiteY3" fmla="*/ 779611 h 77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980" h="779611">
                      <a:moveTo>
                        <a:pt x="150029" y="779611"/>
                      </a:moveTo>
                      <a:lnTo>
                        <a:pt x="0" y="0"/>
                      </a:lnTo>
                      <a:lnTo>
                        <a:pt x="161980" y="616110"/>
                      </a:lnTo>
                      <a:lnTo>
                        <a:pt x="150029" y="779611"/>
                      </a:lnTo>
                      <a:close/>
                    </a:path>
                  </a:pathLst>
                </a:custGeom>
                <a:solidFill>
                  <a:srgbClr val="D9D9D9">
                    <a:alpha val="69020"/>
                  </a:srgb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-80" charset="-128"/>
                  </a:endParaRPr>
                </a:p>
              </p:txBody>
            </p:sp>
          </p:grpSp>
        </p:grpSp>
        <p:sp>
          <p:nvSpPr>
            <p:cNvPr id="68" name="Textfeld 67"/>
            <p:cNvSpPr txBox="1"/>
            <p:nvPr/>
          </p:nvSpPr>
          <p:spPr>
            <a:xfrm>
              <a:off x="6147909" y="2973585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.</a:t>
              </a:r>
              <a:r>
                <a:rPr lang="de-DE" sz="2200" dirty="0" err="1"/>
                <a:t>stl</a:t>
              </a:r>
              <a:endParaRPr lang="de-DE" sz="2200" dirty="0"/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6349229" y="4060753"/>
            <a:ext cx="2616368" cy="2232018"/>
            <a:chOff x="6349229" y="4060753"/>
            <a:chExt cx="2616368" cy="2232018"/>
          </a:xfrm>
        </p:grpSpPr>
        <p:pic>
          <p:nvPicPr>
            <p:cNvPr id="8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109" y="4060753"/>
              <a:ext cx="1792000" cy="179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feld 68"/>
            <p:cNvSpPr txBox="1"/>
            <p:nvPr/>
          </p:nvSpPr>
          <p:spPr>
            <a:xfrm>
              <a:off x="6349229" y="5861884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.</a:t>
              </a:r>
              <a:r>
                <a:rPr lang="de-DE" sz="2200" dirty="0" err="1"/>
                <a:t>png</a:t>
              </a:r>
              <a:r>
                <a:rPr lang="de-DE" sz="2200" dirty="0"/>
                <a:t> Stack</a:t>
              </a:r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3185230" y="4216519"/>
            <a:ext cx="2616368" cy="2067121"/>
            <a:chOff x="3185230" y="4216519"/>
            <a:chExt cx="2616368" cy="2067121"/>
          </a:xfrm>
        </p:grpSpPr>
        <p:pic>
          <p:nvPicPr>
            <p:cNvPr id="9" name="Picture 2" descr="C:\Users\Marvin.Noll\Desktop\Praktikum\2018_06_00 Material Bericht\vobj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966" y="4216519"/>
              <a:ext cx="1719655" cy="148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feld 69"/>
            <p:cNvSpPr txBox="1"/>
            <p:nvPr/>
          </p:nvSpPr>
          <p:spPr>
            <a:xfrm>
              <a:off x="3185230" y="5852753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/>
                <a:t>MATLAB .</a:t>
              </a:r>
              <a:r>
                <a:rPr lang="de-DE" sz="2200" dirty="0" err="1"/>
                <a:t>mat</a:t>
              </a:r>
              <a:endParaRPr lang="de-DE" sz="2200" dirty="0"/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284982" y="4062006"/>
            <a:ext cx="2616368" cy="2221634"/>
            <a:chOff x="284982" y="4062006"/>
            <a:chExt cx="2616368" cy="2221634"/>
          </a:xfrm>
        </p:grpSpPr>
        <p:sp>
          <p:nvSpPr>
            <p:cNvPr id="71" name="Textfeld 70"/>
            <p:cNvSpPr txBox="1"/>
            <p:nvPr/>
          </p:nvSpPr>
          <p:spPr>
            <a:xfrm>
              <a:off x="284982" y="5852753"/>
              <a:ext cx="26163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dirty="0" err="1"/>
                <a:t>MRiLab</a:t>
              </a:r>
              <a:r>
                <a:rPr lang="de-DE" sz="2200" dirty="0"/>
                <a:t> Phantom</a:t>
              </a:r>
            </a:p>
          </p:txBody>
        </p:sp>
        <p:pic>
          <p:nvPicPr>
            <p:cNvPr id="6150" name="Picture 6" descr="C:\Users\MARVIN~1.NOL\AppData\Local\Temp\vmware-Marvin.Noll\VMwareDnD\cacc164d\Series20_OU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39" y="4062006"/>
              <a:ext cx="1774254" cy="1774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69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MRiLab</a:t>
            </a:r>
            <a:r>
              <a:rPr lang="de-DE" dirty="0" smtClean="0"/>
              <a:t> (4) - Phasenrauschen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628854" y="1660709"/>
            <a:ext cx="7868618" cy="4423077"/>
            <a:chOff x="628854" y="1660709"/>
            <a:chExt cx="7868618" cy="4423077"/>
          </a:xfrm>
        </p:grpSpPr>
        <p:cxnSp>
          <p:nvCxnSpPr>
            <p:cNvPr id="6" name="Gerade Verbindung mit Pfeil 5"/>
            <p:cNvCxnSpPr>
              <a:endCxn id="34" idx="2"/>
            </p:cNvCxnSpPr>
            <p:nvPr/>
          </p:nvCxnSpPr>
          <p:spPr>
            <a:xfrm flipH="1" flipV="1">
              <a:off x="5675721" y="4043495"/>
              <a:ext cx="2" cy="58462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/>
            <p:cNvGrpSpPr/>
            <p:nvPr/>
          </p:nvGrpSpPr>
          <p:grpSpPr>
            <a:xfrm>
              <a:off x="646529" y="2076026"/>
              <a:ext cx="7850943" cy="1543670"/>
              <a:chOff x="971600" y="1275606"/>
              <a:chExt cx="6840760" cy="1345046"/>
            </a:xfrm>
          </p:grpSpPr>
          <p:sp>
            <p:nvSpPr>
              <p:cNvPr id="132" name="Rechteck 5"/>
              <p:cNvSpPr/>
              <p:nvPr/>
            </p:nvSpPr>
            <p:spPr>
              <a:xfrm>
                <a:off x="971600" y="1275606"/>
                <a:ext cx="6840760" cy="1345046"/>
              </a:xfrm>
              <a:custGeom>
                <a:avLst/>
                <a:gdLst/>
                <a:ahLst/>
                <a:cxnLst/>
                <a:rect l="l" t="t" r="r" b="b"/>
                <a:pathLst>
                  <a:path w="6840760" h="1345046">
                    <a:moveTo>
                      <a:pt x="0" y="0"/>
                    </a:moveTo>
                    <a:lnTo>
                      <a:pt x="6840760" y="0"/>
                    </a:lnTo>
                    <a:lnTo>
                      <a:pt x="6840760" y="1345046"/>
                    </a:lnTo>
                    <a:lnTo>
                      <a:pt x="5832648" y="1345046"/>
                    </a:lnTo>
                    <a:lnTo>
                      <a:pt x="5832648" y="372938"/>
                    </a:lnTo>
                    <a:lnTo>
                      <a:pt x="2917766" y="372938"/>
                    </a:lnTo>
                    <a:lnTo>
                      <a:pt x="2917766" y="1345046"/>
                    </a:lnTo>
                    <a:lnTo>
                      <a:pt x="0" y="13450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feld 132"/>
              <p:cNvSpPr txBox="1"/>
              <p:nvPr/>
            </p:nvSpPr>
            <p:spPr>
              <a:xfrm>
                <a:off x="971601" y="1275606"/>
                <a:ext cx="6840759" cy="348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u="sng" dirty="0" err="1">
                    <a:latin typeface="+mj-lt"/>
                    <a:cs typeface="Times New Roman" panose="02020603050405020304" pitchFamily="18" charset="0"/>
                  </a:rPr>
                  <a:t>MRiLab</a:t>
                </a:r>
                <a:endParaRPr lang="de-DE" sz="2000" b="1" u="sng" dirty="0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Textfeld 7"/>
            <p:cNvSpPr txBox="1"/>
            <p:nvPr/>
          </p:nvSpPr>
          <p:spPr>
            <a:xfrm>
              <a:off x="1232160" y="1660709"/>
              <a:ext cx="2761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Phantomdaten in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10" name="Gerade Verbindung mit Pfeil 9"/>
            <p:cNvCxnSpPr>
              <a:stCxn id="142" idx="0"/>
              <a:endCxn id="11" idx="2"/>
            </p:cNvCxnSpPr>
            <p:nvPr/>
          </p:nvCxnSpPr>
          <p:spPr>
            <a:xfrm flipV="1">
              <a:off x="4612990" y="3123180"/>
              <a:ext cx="847437" cy="2"/>
            </a:xfrm>
            <a:prstGeom prst="straightConnector1">
              <a:avLst/>
            </a:prstGeom>
            <a:ln w="28575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/>
          </p:nvSpPr>
          <p:spPr>
            <a:xfrm>
              <a:off x="5460427" y="2916576"/>
              <a:ext cx="413208" cy="4132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12" name="Gerade Verbindung mit Pfeil 11"/>
            <p:cNvCxnSpPr>
              <a:stCxn id="11" idx="6"/>
              <a:endCxn id="144" idx="0"/>
            </p:cNvCxnSpPr>
            <p:nvPr/>
          </p:nvCxnSpPr>
          <p:spPr>
            <a:xfrm>
              <a:off x="5873635" y="3123180"/>
              <a:ext cx="890293" cy="1105"/>
            </a:xfrm>
            <a:prstGeom prst="straightConnector1">
              <a:avLst/>
            </a:prstGeom>
            <a:ln w="28575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6885903" y="2847861"/>
              <a:ext cx="61987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/>
            <p:nvPr/>
          </p:nvCxnSpPr>
          <p:spPr>
            <a:xfrm>
              <a:off x="6885903" y="3398290"/>
              <a:ext cx="61987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eck 14"/>
            <p:cNvSpPr/>
            <p:nvPr/>
          </p:nvSpPr>
          <p:spPr>
            <a:xfrm>
              <a:off x="7505774" y="2751293"/>
              <a:ext cx="826415" cy="7437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Rekon-struktion</a:t>
              </a:r>
              <a:endParaRPr lang="de-DE" sz="1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16" name="Gerade Verbindung mit Pfeil 15"/>
            <p:cNvCxnSpPr>
              <a:stCxn id="15" idx="0"/>
            </p:cNvCxnSpPr>
            <p:nvPr/>
          </p:nvCxnSpPr>
          <p:spPr>
            <a:xfrm flipH="1" flipV="1">
              <a:off x="7918981" y="1746662"/>
              <a:ext cx="1" cy="100463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/>
            <p:nvPr/>
          </p:nvCxnSpPr>
          <p:spPr>
            <a:xfrm>
              <a:off x="3577484" y="2847861"/>
              <a:ext cx="91353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>
              <a:off x="3569412" y="3398290"/>
              <a:ext cx="9216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>
              <a:endCxn id="21" idx="0"/>
            </p:cNvCxnSpPr>
            <p:nvPr/>
          </p:nvCxnSpPr>
          <p:spPr>
            <a:xfrm>
              <a:off x="1259323" y="1746662"/>
              <a:ext cx="0" cy="100463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 20"/>
            <p:cNvSpPr/>
            <p:nvPr/>
          </p:nvSpPr>
          <p:spPr>
            <a:xfrm>
              <a:off x="797152" y="2751293"/>
              <a:ext cx="924341" cy="7437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Sequen-zer</a:t>
              </a:r>
              <a:endParaRPr lang="de-DE" sz="105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1948756" y="2751293"/>
              <a:ext cx="1894249" cy="7437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Blochgleichungs</a:t>
              </a:r>
              <a:r>
                <a:rPr lang="de-DE" sz="1200" dirty="0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-</a:t>
              </a:r>
            </a:p>
            <a:p>
              <a:pPr algn="ctr"/>
              <a:r>
                <a:rPr lang="de-DE" sz="1200" dirty="0" err="1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löser</a:t>
              </a:r>
              <a:endParaRPr lang="de-DE" sz="12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25" name="Gerade Verbindung mit Pfeil 24"/>
            <p:cNvCxnSpPr>
              <a:stCxn id="21" idx="3"/>
              <a:endCxn id="23" idx="1"/>
            </p:cNvCxnSpPr>
            <p:nvPr/>
          </p:nvCxnSpPr>
          <p:spPr>
            <a:xfrm>
              <a:off x="1721493" y="3123180"/>
              <a:ext cx="227263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27"/>
            <p:cNvGrpSpPr/>
            <p:nvPr/>
          </p:nvGrpSpPr>
          <p:grpSpPr>
            <a:xfrm>
              <a:off x="2576130" y="4330811"/>
              <a:ext cx="2080194" cy="1156981"/>
              <a:chOff x="3193122" y="2926699"/>
              <a:chExt cx="1831007" cy="1018383"/>
            </a:xfrm>
          </p:grpSpPr>
          <p:sp>
            <p:nvSpPr>
              <p:cNvPr id="78" name="Rechteck 77"/>
              <p:cNvSpPr/>
              <p:nvPr/>
            </p:nvSpPr>
            <p:spPr>
              <a:xfrm>
                <a:off x="3277296" y="2926699"/>
                <a:ext cx="1672872" cy="10183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9" name="Gerade Verbindung 78"/>
              <p:cNvCxnSpPr/>
              <p:nvPr/>
            </p:nvCxnSpPr>
            <p:spPr>
              <a:xfrm>
                <a:off x="3417343" y="3159170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/>
            </p:nvCxnSpPr>
            <p:spPr>
              <a:xfrm>
                <a:off x="3407455" y="3321188"/>
                <a:ext cx="130011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/>
            </p:nvCxnSpPr>
            <p:spPr>
              <a:xfrm>
                <a:off x="3421313" y="3483206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/>
            </p:nvCxnSpPr>
            <p:spPr>
              <a:xfrm>
                <a:off x="3421313" y="3645224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/>
            </p:nvCxnSpPr>
            <p:spPr>
              <a:xfrm>
                <a:off x="355251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83"/>
              <p:cNvCxnSpPr/>
              <p:nvPr/>
            </p:nvCxnSpPr>
            <p:spPr>
              <a:xfrm>
                <a:off x="361266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84"/>
              <p:cNvCxnSpPr/>
              <p:nvPr/>
            </p:nvCxnSpPr>
            <p:spPr>
              <a:xfrm>
                <a:off x="3650380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/>
              <p:cNvCxnSpPr/>
              <p:nvPr/>
            </p:nvCxnSpPr>
            <p:spPr>
              <a:xfrm>
                <a:off x="368047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86"/>
              <p:cNvCxnSpPr/>
              <p:nvPr/>
            </p:nvCxnSpPr>
            <p:spPr>
              <a:xfrm>
                <a:off x="370257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87"/>
              <p:cNvCxnSpPr/>
              <p:nvPr/>
            </p:nvCxnSpPr>
            <p:spPr>
              <a:xfrm>
                <a:off x="371933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/>
              <p:cNvCxnSpPr/>
              <p:nvPr/>
            </p:nvCxnSpPr>
            <p:spPr>
              <a:xfrm>
                <a:off x="3731531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/>
              <p:cNvCxnSpPr/>
              <p:nvPr/>
            </p:nvCxnSpPr>
            <p:spPr>
              <a:xfrm>
                <a:off x="3853361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/>
              <p:cNvCxnSpPr/>
              <p:nvPr/>
            </p:nvCxnSpPr>
            <p:spPr>
              <a:xfrm>
                <a:off x="391351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/>
              <p:cNvCxnSpPr/>
              <p:nvPr/>
            </p:nvCxnSpPr>
            <p:spPr>
              <a:xfrm>
                <a:off x="395123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/>
              <p:cNvCxnSpPr/>
              <p:nvPr/>
            </p:nvCxnSpPr>
            <p:spPr>
              <a:xfrm>
                <a:off x="3981328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93"/>
              <p:cNvCxnSpPr/>
              <p:nvPr/>
            </p:nvCxnSpPr>
            <p:spPr>
              <a:xfrm>
                <a:off x="400342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/>
              <p:cNvCxnSpPr/>
              <p:nvPr/>
            </p:nvCxnSpPr>
            <p:spPr>
              <a:xfrm>
                <a:off x="4020187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95"/>
              <p:cNvCxnSpPr/>
              <p:nvPr/>
            </p:nvCxnSpPr>
            <p:spPr>
              <a:xfrm>
                <a:off x="4032381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96"/>
              <p:cNvCxnSpPr/>
              <p:nvPr/>
            </p:nvCxnSpPr>
            <p:spPr>
              <a:xfrm>
                <a:off x="4141393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 Verbindung 97"/>
              <p:cNvCxnSpPr/>
              <p:nvPr/>
            </p:nvCxnSpPr>
            <p:spPr>
              <a:xfrm>
                <a:off x="4201544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 Verbindung 98"/>
              <p:cNvCxnSpPr/>
              <p:nvPr/>
            </p:nvCxnSpPr>
            <p:spPr>
              <a:xfrm>
                <a:off x="4239262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 Verbindung 99"/>
              <p:cNvCxnSpPr/>
              <p:nvPr/>
            </p:nvCxnSpPr>
            <p:spPr>
              <a:xfrm>
                <a:off x="4269360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 Verbindung 100"/>
              <p:cNvCxnSpPr/>
              <p:nvPr/>
            </p:nvCxnSpPr>
            <p:spPr>
              <a:xfrm>
                <a:off x="4291456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101"/>
              <p:cNvCxnSpPr/>
              <p:nvPr/>
            </p:nvCxnSpPr>
            <p:spPr>
              <a:xfrm>
                <a:off x="4308219" y="315917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102"/>
              <p:cNvCxnSpPr/>
              <p:nvPr/>
            </p:nvCxnSpPr>
            <p:spPr>
              <a:xfrm>
                <a:off x="4320413" y="315917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103"/>
              <p:cNvCxnSpPr/>
              <p:nvPr/>
            </p:nvCxnSpPr>
            <p:spPr>
              <a:xfrm>
                <a:off x="4429425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104"/>
              <p:cNvCxnSpPr/>
              <p:nvPr/>
            </p:nvCxnSpPr>
            <p:spPr>
              <a:xfrm>
                <a:off x="4489576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105"/>
              <p:cNvCxnSpPr/>
              <p:nvPr/>
            </p:nvCxnSpPr>
            <p:spPr>
              <a:xfrm>
                <a:off x="4527294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106"/>
              <p:cNvCxnSpPr/>
              <p:nvPr/>
            </p:nvCxnSpPr>
            <p:spPr>
              <a:xfrm>
                <a:off x="4557392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107"/>
              <p:cNvCxnSpPr/>
              <p:nvPr/>
            </p:nvCxnSpPr>
            <p:spPr>
              <a:xfrm>
                <a:off x="4579488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108"/>
              <p:cNvCxnSpPr/>
              <p:nvPr/>
            </p:nvCxnSpPr>
            <p:spPr>
              <a:xfrm>
                <a:off x="4596251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109"/>
              <p:cNvCxnSpPr/>
              <p:nvPr/>
            </p:nvCxnSpPr>
            <p:spPr>
              <a:xfrm>
                <a:off x="4608445" y="3155360"/>
                <a:ext cx="719" cy="686951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110"/>
              <p:cNvCxnSpPr/>
              <p:nvPr/>
            </p:nvCxnSpPr>
            <p:spPr>
              <a:xfrm>
                <a:off x="4717457" y="3155360"/>
                <a:ext cx="0" cy="648072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/>
              <p:cNvCxnSpPr/>
              <p:nvPr/>
            </p:nvCxnSpPr>
            <p:spPr>
              <a:xfrm flipV="1">
                <a:off x="3421313" y="3015154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/>
              <p:cNvCxnSpPr/>
              <p:nvPr/>
            </p:nvCxnSpPr>
            <p:spPr>
              <a:xfrm>
                <a:off x="3417343" y="3807242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113"/>
              <p:cNvCxnSpPr/>
              <p:nvPr/>
            </p:nvCxnSpPr>
            <p:spPr>
              <a:xfrm>
                <a:off x="3731531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114"/>
              <p:cNvCxnSpPr/>
              <p:nvPr/>
            </p:nvCxnSpPr>
            <p:spPr>
              <a:xfrm>
                <a:off x="403399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115"/>
              <p:cNvCxnSpPr/>
              <p:nvPr/>
            </p:nvCxnSpPr>
            <p:spPr>
              <a:xfrm>
                <a:off x="4321132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116"/>
              <p:cNvCxnSpPr/>
              <p:nvPr/>
            </p:nvCxnSpPr>
            <p:spPr>
              <a:xfrm>
                <a:off x="4609164" y="3807241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117"/>
              <p:cNvCxnSpPr/>
              <p:nvPr/>
            </p:nvCxnSpPr>
            <p:spPr>
              <a:xfrm flipH="1">
                <a:off x="3407455" y="3645224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18"/>
              <p:cNvCxnSpPr/>
              <p:nvPr/>
            </p:nvCxnSpPr>
            <p:spPr>
              <a:xfrm flipH="1" flipV="1">
                <a:off x="3407455" y="3483206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119"/>
              <p:cNvCxnSpPr/>
              <p:nvPr/>
            </p:nvCxnSpPr>
            <p:spPr>
              <a:xfrm flipH="1">
                <a:off x="3407455" y="3321188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Freihandform 120"/>
              <p:cNvSpPr/>
              <p:nvPr/>
            </p:nvSpPr>
            <p:spPr>
              <a:xfrm>
                <a:off x="3431552" y="3246046"/>
                <a:ext cx="1285905" cy="489187"/>
              </a:xfrm>
              <a:custGeom>
                <a:avLst/>
                <a:gdLst>
                  <a:gd name="connsiteX0" fmla="*/ 0 w 1221105"/>
                  <a:gd name="connsiteY0" fmla="*/ 0 h 449580"/>
                  <a:gd name="connsiteX1" fmla="*/ 323850 w 1221105"/>
                  <a:gd name="connsiteY1" fmla="*/ 194310 h 449580"/>
                  <a:gd name="connsiteX2" fmla="*/ 769620 w 1221105"/>
                  <a:gd name="connsiteY2" fmla="*/ 230505 h 449580"/>
                  <a:gd name="connsiteX3" fmla="*/ 1221105 w 1221105"/>
                  <a:gd name="connsiteY3" fmla="*/ 449580 h 44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105" h="449580">
                    <a:moveTo>
                      <a:pt x="0" y="0"/>
                    </a:moveTo>
                    <a:cubicBezTo>
                      <a:pt x="97790" y="77946"/>
                      <a:pt x="195580" y="155892"/>
                      <a:pt x="323850" y="194310"/>
                    </a:cubicBezTo>
                    <a:cubicBezTo>
                      <a:pt x="452120" y="232728"/>
                      <a:pt x="620078" y="187960"/>
                      <a:pt x="769620" y="230505"/>
                    </a:cubicBezTo>
                    <a:cubicBezTo>
                      <a:pt x="919163" y="273050"/>
                      <a:pt x="1166813" y="411480"/>
                      <a:pt x="1221105" y="449580"/>
                    </a:cubicBez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Textfeld 121"/>
              <p:cNvSpPr txBox="1"/>
              <p:nvPr/>
            </p:nvSpPr>
            <p:spPr>
              <a:xfrm>
                <a:off x="3411221" y="2928562"/>
                <a:ext cx="288032" cy="21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sz="1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Textfeld 122"/>
              <p:cNvSpPr txBox="1"/>
              <p:nvPr/>
            </p:nvSpPr>
            <p:spPr>
              <a:xfrm>
                <a:off x="4736098" y="3547906"/>
                <a:ext cx="288031" cy="21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de-DE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Textfeld 123"/>
              <p:cNvSpPr txBox="1"/>
              <p:nvPr/>
            </p:nvSpPr>
            <p:spPr>
              <a:xfrm>
                <a:off x="3588234" y="3802771"/>
                <a:ext cx="288032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10k</a:t>
                </a:r>
                <a:endParaRPr lang="de-DE" sz="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Textfeld 124"/>
              <p:cNvSpPr txBox="1"/>
              <p:nvPr/>
            </p:nvSpPr>
            <p:spPr>
              <a:xfrm>
                <a:off x="3871835" y="3802771"/>
                <a:ext cx="324317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100k</a:t>
                </a:r>
                <a:endParaRPr lang="de-DE" sz="6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feld 125"/>
              <p:cNvSpPr txBox="1"/>
              <p:nvPr/>
            </p:nvSpPr>
            <p:spPr>
              <a:xfrm>
                <a:off x="4158972" y="3802771"/>
                <a:ext cx="324317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1M</a:t>
                </a:r>
                <a:endParaRPr lang="de-DE" sz="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Textfeld 126"/>
              <p:cNvSpPr txBox="1"/>
              <p:nvPr/>
            </p:nvSpPr>
            <p:spPr>
              <a:xfrm>
                <a:off x="4446286" y="3802771"/>
                <a:ext cx="324317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10M</a:t>
                </a:r>
                <a:endParaRPr lang="de-DE" sz="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Textfeld 128"/>
              <p:cNvSpPr txBox="1"/>
              <p:nvPr/>
            </p:nvSpPr>
            <p:spPr>
              <a:xfrm>
                <a:off x="3193122" y="3243887"/>
                <a:ext cx="320980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-120</a:t>
                </a:r>
              </a:p>
            </p:txBody>
          </p:sp>
          <p:sp>
            <p:nvSpPr>
              <p:cNvPr id="130" name="Textfeld 129"/>
              <p:cNvSpPr txBox="1"/>
              <p:nvPr/>
            </p:nvSpPr>
            <p:spPr>
              <a:xfrm>
                <a:off x="3193124" y="3407609"/>
                <a:ext cx="320979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-130</a:t>
                </a:r>
              </a:p>
            </p:txBody>
          </p:sp>
          <p:sp>
            <p:nvSpPr>
              <p:cNvPr id="131" name="Textfeld 130"/>
              <p:cNvSpPr txBox="1"/>
              <p:nvPr/>
            </p:nvSpPr>
            <p:spPr>
              <a:xfrm>
                <a:off x="3193123" y="3568336"/>
                <a:ext cx="320979" cy="13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00" dirty="0">
                    <a:latin typeface="+mj-lt"/>
                    <a:cs typeface="Times New Roman" panose="02020603050405020304" pitchFamily="18" charset="0"/>
                  </a:rPr>
                  <a:t>-140</a:t>
                </a: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646529" y="4329814"/>
              <a:ext cx="1986286" cy="1157977"/>
              <a:chOff x="971600" y="2513521"/>
              <a:chExt cx="1730710" cy="1008980"/>
            </a:xfrm>
          </p:grpSpPr>
          <p:sp>
            <p:nvSpPr>
              <p:cNvPr id="63" name="Rechteck 62"/>
              <p:cNvSpPr/>
              <p:nvPr/>
            </p:nvSpPr>
            <p:spPr>
              <a:xfrm>
                <a:off x="971600" y="2514389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697" b="19582"/>
              <a:stretch/>
            </p:blipFill>
            <p:spPr bwMode="auto">
              <a:xfrm>
                <a:off x="1119757" y="2773442"/>
                <a:ext cx="1326663" cy="58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65" name="Gerade Verbindung 64"/>
              <p:cNvCxnSpPr/>
              <p:nvPr/>
            </p:nvCxnSpPr>
            <p:spPr>
              <a:xfrm>
                <a:off x="1115616" y="3054449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/>
              <p:cNvCxnSpPr/>
              <p:nvPr/>
            </p:nvCxnSpPr>
            <p:spPr>
              <a:xfrm flipV="1">
                <a:off x="1115616" y="2586397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/>
              <p:cNvCxnSpPr/>
              <p:nvPr/>
            </p:nvCxnSpPr>
            <p:spPr>
              <a:xfrm>
                <a:off x="1110758" y="3053607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/>
              <p:cNvCxnSpPr/>
              <p:nvPr/>
            </p:nvCxnSpPr>
            <p:spPr>
              <a:xfrm>
                <a:off x="1424946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68"/>
              <p:cNvCxnSpPr/>
              <p:nvPr/>
            </p:nvCxnSpPr>
            <p:spPr>
              <a:xfrm>
                <a:off x="172740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/>
            </p:nvCxnSpPr>
            <p:spPr>
              <a:xfrm>
                <a:off x="2014547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/>
              <p:nvPr/>
            </p:nvCxnSpPr>
            <p:spPr>
              <a:xfrm>
                <a:off x="2302579" y="3053606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/>
            </p:nvCxnSpPr>
            <p:spPr>
              <a:xfrm flipH="1">
                <a:off x="1101758" y="3216467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/>
            </p:nvCxnSpPr>
            <p:spPr>
              <a:xfrm flipH="1" flipV="1">
                <a:off x="1101758" y="3054449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/>
            </p:nvCxnSpPr>
            <p:spPr>
              <a:xfrm flipH="1">
                <a:off x="1101758" y="289243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/>
              <p:cNvSpPr txBox="1"/>
              <p:nvPr/>
            </p:nvSpPr>
            <p:spPr>
              <a:xfrm>
                <a:off x="2414278" y="2836585"/>
                <a:ext cx="288032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77" name="Textfeld 76"/>
              <p:cNvSpPr txBox="1"/>
              <p:nvPr/>
            </p:nvSpPr>
            <p:spPr>
              <a:xfrm>
                <a:off x="1101758" y="2513521"/>
                <a:ext cx="334861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n(t)</a:t>
                </a:r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4693709" y="4330811"/>
              <a:ext cx="1986793" cy="1163999"/>
              <a:chOff x="6120171" y="2912263"/>
              <a:chExt cx="1731150" cy="1014227"/>
            </a:xfrm>
          </p:grpSpPr>
          <p:sp>
            <p:nvSpPr>
              <p:cNvPr id="48" name="Rechteck 47"/>
              <p:cNvSpPr/>
              <p:nvPr/>
            </p:nvSpPr>
            <p:spPr>
              <a:xfrm>
                <a:off x="6120171" y="2918378"/>
                <a:ext cx="1656185" cy="10081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5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3575"/>
              <a:stretch/>
            </p:blipFill>
            <p:spPr bwMode="auto">
              <a:xfrm>
                <a:off x="6246923" y="3219769"/>
                <a:ext cx="1329050" cy="376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0" name="Gerade Verbindung 49"/>
              <p:cNvCxnSpPr/>
              <p:nvPr/>
            </p:nvCxnSpPr>
            <p:spPr>
              <a:xfrm>
                <a:off x="6246923" y="3452323"/>
                <a:ext cx="1296144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/>
              <p:cNvCxnSpPr/>
              <p:nvPr/>
            </p:nvCxnSpPr>
            <p:spPr>
              <a:xfrm flipV="1">
                <a:off x="6246923" y="2984271"/>
                <a:ext cx="0" cy="79208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/>
              <p:cNvCxnSpPr/>
              <p:nvPr/>
            </p:nvCxnSpPr>
            <p:spPr>
              <a:xfrm>
                <a:off x="6242065" y="3451481"/>
                <a:ext cx="144413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/>
              <p:cNvCxnSpPr/>
              <p:nvPr/>
            </p:nvCxnSpPr>
            <p:spPr>
              <a:xfrm>
                <a:off x="6556253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/>
              <p:cNvCxnSpPr/>
              <p:nvPr/>
            </p:nvCxnSpPr>
            <p:spPr>
              <a:xfrm>
                <a:off x="685871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/>
              <p:cNvCxnSpPr/>
              <p:nvPr/>
            </p:nvCxnSpPr>
            <p:spPr>
              <a:xfrm>
                <a:off x="7145854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/>
              <p:cNvCxnSpPr/>
              <p:nvPr/>
            </p:nvCxnSpPr>
            <p:spPr>
              <a:xfrm>
                <a:off x="7433886" y="3451480"/>
                <a:ext cx="0" cy="3506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/>
              <p:cNvCxnSpPr/>
              <p:nvPr/>
            </p:nvCxnSpPr>
            <p:spPr>
              <a:xfrm flipH="1">
                <a:off x="6233065" y="3614341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57"/>
              <p:cNvCxnSpPr/>
              <p:nvPr/>
            </p:nvCxnSpPr>
            <p:spPr>
              <a:xfrm flipH="1" flipV="1">
                <a:off x="6233065" y="3452323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/>
              <p:cNvCxnSpPr/>
              <p:nvPr/>
            </p:nvCxnSpPr>
            <p:spPr>
              <a:xfrm flipH="1">
                <a:off x="6233065" y="3290305"/>
                <a:ext cx="18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/>
              <p:cNvSpPr txBox="1"/>
              <p:nvPr/>
            </p:nvSpPr>
            <p:spPr>
              <a:xfrm>
                <a:off x="7563289" y="3223392"/>
                <a:ext cx="288032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62" name="Textfeld 61"/>
              <p:cNvSpPr txBox="1"/>
              <p:nvPr/>
            </p:nvSpPr>
            <p:spPr>
              <a:xfrm>
                <a:off x="6244022" y="2912263"/>
                <a:ext cx="375103" cy="21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de-DE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(t)</a:t>
                </a:r>
                <a:endParaRPr lang="de-DE" sz="1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1" name="Gerade Verbindung 30"/>
            <p:cNvCxnSpPr>
              <a:stCxn id="11" idx="1"/>
              <a:endCxn id="11" idx="5"/>
            </p:cNvCxnSpPr>
            <p:nvPr/>
          </p:nvCxnSpPr>
          <p:spPr>
            <a:xfrm>
              <a:off x="5520940" y="2977090"/>
              <a:ext cx="292181" cy="29218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Gerade Verbindung 31"/>
            <p:cNvCxnSpPr>
              <a:stCxn id="11" idx="7"/>
              <a:endCxn id="11" idx="3"/>
            </p:cNvCxnSpPr>
            <p:nvPr/>
          </p:nvCxnSpPr>
          <p:spPr>
            <a:xfrm flipH="1">
              <a:off x="5520940" y="2977090"/>
              <a:ext cx="292181" cy="29218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Gerade Verbindung mit Pfeil 32"/>
            <p:cNvCxnSpPr>
              <a:stCxn id="34" idx="0"/>
              <a:endCxn id="11" idx="4"/>
            </p:cNvCxnSpPr>
            <p:nvPr/>
          </p:nvCxnSpPr>
          <p:spPr>
            <a:xfrm flipH="1" flipV="1">
              <a:off x="5667031" y="3329784"/>
              <a:ext cx="8690" cy="210037"/>
            </a:xfrm>
            <a:prstGeom prst="straightConnector1">
              <a:avLst/>
            </a:prstGeom>
            <a:ln w="19050" cmpd="dbl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hteck 33"/>
            <p:cNvSpPr/>
            <p:nvPr/>
          </p:nvSpPr>
          <p:spPr>
            <a:xfrm>
              <a:off x="5064790" y="3539821"/>
              <a:ext cx="1221862" cy="503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i="1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exp</a:t>
              </a:r>
              <a:r>
                <a:rPr lang="de-DE" sz="1100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(-j </a:t>
              </a:r>
              <a:r>
                <a:rPr lang="el-GR" sz="1100" i="1" dirty="0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φ</a:t>
              </a:r>
              <a:r>
                <a:rPr lang="de-DE" sz="1100" i="1" dirty="0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(t))</a:t>
              </a:r>
              <a:endParaRPr lang="de-DE" sz="1100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>
              <a:off x="4572322" y="4913842"/>
              <a:ext cx="12137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/>
            <p:nvPr/>
          </p:nvCxnSpPr>
          <p:spPr>
            <a:xfrm>
              <a:off x="2547285" y="4913842"/>
              <a:ext cx="12137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/>
            <p:cNvSpPr txBox="1"/>
            <p:nvPr/>
          </p:nvSpPr>
          <p:spPr>
            <a:xfrm>
              <a:off x="4013285" y="2584497"/>
              <a:ext cx="3339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x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013285" y="3138268"/>
              <a:ext cx="3339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y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6927283" y="2581745"/>
              <a:ext cx="4166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S‘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x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927283" y="3135516"/>
              <a:ext cx="4166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100" i="1" dirty="0" err="1">
                  <a:latin typeface="+mj-lt"/>
                  <a:cs typeface="Times New Roman" panose="02020603050405020304" pitchFamily="18" charset="0"/>
                </a:rPr>
                <a:t>S‘</a:t>
              </a:r>
              <a:r>
                <a:rPr lang="de-DE" sz="1100" i="1" baseline="-25000" dirty="0" err="1">
                  <a:latin typeface="+mj-lt"/>
                  <a:cs typeface="Times New Roman" panose="02020603050405020304" pitchFamily="18" charset="0"/>
                </a:rPr>
                <a:t>y</a:t>
              </a:r>
              <a:endParaRPr lang="de-DE" sz="1100" i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42" name="Trapezoid 141"/>
            <p:cNvSpPr/>
            <p:nvPr/>
          </p:nvSpPr>
          <p:spPr>
            <a:xfrm rot="5400000">
              <a:off x="4195003" y="3062193"/>
              <a:ext cx="713997" cy="121976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44" name="Trapezoid 143"/>
            <p:cNvSpPr/>
            <p:nvPr/>
          </p:nvSpPr>
          <p:spPr>
            <a:xfrm rot="16200000">
              <a:off x="6467917" y="3063297"/>
              <a:ext cx="713997" cy="121976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57" name="Textfeld 156"/>
            <p:cNvSpPr txBox="1"/>
            <p:nvPr/>
          </p:nvSpPr>
          <p:spPr>
            <a:xfrm>
              <a:off x="628854" y="5487607"/>
              <a:ext cx="1918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weißes Rauschen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58" name="Textfeld 157"/>
            <p:cNvSpPr txBox="1"/>
            <p:nvPr/>
          </p:nvSpPr>
          <p:spPr>
            <a:xfrm>
              <a:off x="2679087" y="5499011"/>
              <a:ext cx="1918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Phasenrausch-</a:t>
              </a:r>
            </a:p>
            <a:p>
              <a:pPr algn="ctr"/>
              <a:r>
                <a:rPr lang="de-DE" sz="1600" dirty="0" err="1" smtClean="0">
                  <a:latin typeface="+mj-lt"/>
                  <a:cs typeface="Times New Roman" panose="02020603050405020304" pitchFamily="18" charset="0"/>
                </a:rPr>
                <a:t>spektrum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59" name="Textfeld 158"/>
            <p:cNvSpPr txBox="1"/>
            <p:nvPr/>
          </p:nvSpPr>
          <p:spPr>
            <a:xfrm>
              <a:off x="4693701" y="5499011"/>
              <a:ext cx="1918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smtClean="0">
                  <a:latin typeface="+mj-lt"/>
                  <a:cs typeface="Times New Roman" panose="02020603050405020304" pitchFamily="18" charset="0"/>
                </a:rPr>
                <a:t>Phasenrauschen im Zeitbereich</a:t>
              </a:r>
              <a:endParaRPr lang="de-DE" sz="1600" dirty="0">
                <a:latin typeface="+mj-lt"/>
                <a:cs typeface="Times New Roman" panose="02020603050405020304" pitchFamily="18" charset="0"/>
              </a:endParaRPr>
            </a:p>
          </p:txBody>
        </p:sp>
        <p:pic>
          <p:nvPicPr>
            <p:cNvPr id="134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5990" r="91688" b="67915"/>
            <a:stretch/>
          </p:blipFill>
          <p:spPr bwMode="auto">
            <a:xfrm>
              <a:off x="2895462" y="4380248"/>
              <a:ext cx="255680" cy="147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16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18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503727" y="3105835"/>
            <a:ext cx="61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Phasenrauschsimulation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Eingangs-Phasenrauschleistungsspektren (1)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719294" y="1191359"/>
            <a:ext cx="7705412" cy="4831936"/>
            <a:chOff x="719294" y="1191359"/>
            <a:chExt cx="7705412" cy="4831936"/>
          </a:xfrm>
        </p:grpSpPr>
        <p:pic>
          <p:nvPicPr>
            <p:cNvPr id="20489" name="Picture 9" descr="C:\Users\MARVIN~1.NOL\AppData\Local\Temp\vmware-Marvin.Noll\VMwareDnD\59c5a31c\lmkInBiospec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4" y="1191359"/>
              <a:ext cx="7705412" cy="4831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/>
            <p:cNvSpPr txBox="1"/>
            <p:nvPr/>
          </p:nvSpPr>
          <p:spPr>
            <a:xfrm rot="20135698">
              <a:off x="3746924" y="1847280"/>
              <a:ext cx="3467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Gradientenspulen</a:t>
              </a:r>
              <a:endParaRPr lang="de-D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22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00050" y="1201567"/>
            <a:ext cx="4885014" cy="490451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de-DE" sz="2200" dirty="0"/>
              <a:t>Grundlagen </a:t>
            </a:r>
            <a:r>
              <a:rPr lang="de-DE" sz="2200" dirty="0" smtClean="0"/>
              <a:t>MRT</a:t>
            </a:r>
          </a:p>
          <a:p>
            <a:pPr>
              <a:spcBef>
                <a:spcPts val="2400"/>
              </a:spcBef>
            </a:pPr>
            <a:r>
              <a:rPr lang="de-DE" sz="2200" dirty="0" smtClean="0"/>
              <a:t>Motivation/Aufgabenstellung</a:t>
            </a:r>
            <a:endParaRPr lang="de-DE" sz="2200" dirty="0"/>
          </a:p>
          <a:p>
            <a:pPr>
              <a:spcBef>
                <a:spcPts val="2400"/>
              </a:spcBef>
            </a:pPr>
            <a:r>
              <a:rPr lang="de-DE" sz="2200" dirty="0"/>
              <a:t>Grundlagen Phasenrauschen</a:t>
            </a:r>
          </a:p>
          <a:p>
            <a:pPr>
              <a:spcBef>
                <a:spcPts val="2400"/>
              </a:spcBef>
            </a:pPr>
            <a:r>
              <a:rPr lang="de-DE" sz="2200" dirty="0" err="1"/>
              <a:t>MRiLab</a:t>
            </a:r>
            <a:endParaRPr lang="de-DE" sz="2200" dirty="0"/>
          </a:p>
          <a:p>
            <a:pPr>
              <a:spcBef>
                <a:spcPts val="2400"/>
              </a:spcBef>
            </a:pPr>
            <a:r>
              <a:rPr lang="en-US" sz="2200" dirty="0" err="1"/>
              <a:t>Phasenrauschsimulationen</a:t>
            </a:r>
            <a:endParaRPr lang="en-US" sz="22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t="3613" r="19109" b="4926"/>
          <a:stretch/>
        </p:blipFill>
        <p:spPr bwMode="auto">
          <a:xfrm>
            <a:off x="2986482" y="1652633"/>
            <a:ext cx="6056852" cy="46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Eingangs-Phasenrauschleistungsspektren (2)</a:t>
            </a:r>
            <a:endParaRPr lang="de-DE" dirty="0"/>
          </a:p>
        </p:txBody>
      </p:sp>
      <p:pic>
        <p:nvPicPr>
          <p:cNvPr id="1028" name="Picture 4" descr="E: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83" y="1403173"/>
            <a:ext cx="5402234" cy="48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671798" y="1182846"/>
            <a:ext cx="5800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smtClean="0"/>
              <a:t>LMK04821 in </a:t>
            </a:r>
            <a:r>
              <a:rPr lang="de-DE" sz="2200" u="sng" dirty="0" err="1" smtClean="0"/>
              <a:t>Gradientenfeld</a:t>
            </a:r>
            <a:r>
              <a:rPr lang="de-DE" sz="2200" u="sng" dirty="0" smtClean="0"/>
              <a:t> (</a:t>
            </a:r>
            <a:r>
              <a:rPr lang="de-DE" sz="2200" u="sng" dirty="0" err="1" smtClean="0"/>
              <a:t>worst</a:t>
            </a:r>
            <a:r>
              <a:rPr lang="de-DE" sz="2200" u="sng" dirty="0" smtClean="0"/>
              <a:t> </a:t>
            </a:r>
            <a:r>
              <a:rPr lang="de-DE" sz="2200" u="sng" dirty="0" err="1" smtClean="0"/>
              <a:t>case</a:t>
            </a:r>
            <a:r>
              <a:rPr lang="de-DE" sz="2200" u="sng" dirty="0" smtClean="0"/>
              <a:t>)</a:t>
            </a:r>
            <a:endParaRPr lang="de-DE" sz="2200" u="sng" dirty="0"/>
          </a:p>
        </p:txBody>
      </p:sp>
    </p:spTree>
    <p:extLst>
      <p:ext uri="{BB962C8B-B14F-4D97-AF65-F5344CB8AC3E}">
        <p14:creationId xmlns:p14="http://schemas.microsoft.com/office/powerpoint/2010/main" val="275311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</a:t>
            </a:r>
            <a:r>
              <a:rPr lang="de-DE" dirty="0" smtClean="0"/>
              <a:t>MRT (mit Grad. Felder) (1)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G:\results\Series15_OU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G:\results\Series25_OU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6306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2576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99134" y="5519173"/>
            <a:ext cx="8130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Rekonstruierte MRT-Schnittbilder</a:t>
            </a:r>
          </a:p>
        </p:txBody>
      </p:sp>
    </p:spTree>
    <p:extLst>
      <p:ext uri="{BB962C8B-B14F-4D97-AF65-F5344CB8AC3E}">
        <p14:creationId xmlns:p14="http://schemas.microsoft.com/office/powerpoint/2010/main" val="3038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MRT (mit Grad. Felder) </a:t>
            </a:r>
            <a:r>
              <a:rPr lang="de-DE" dirty="0" smtClean="0"/>
              <a:t>(2)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6306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2571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69246" y="5453316"/>
            <a:ext cx="9213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dirty="0"/>
              <a:t>Differenz zwischen rekonstruierten Bildern </a:t>
            </a:r>
            <a:r>
              <a:rPr lang="de-DE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e-DE" sz="2100" dirty="0"/>
              <a:t> und den Phantomdaten </a:t>
            </a:r>
            <a:r>
              <a:rPr lang="de-DE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58" y="5820895"/>
            <a:ext cx="1828284" cy="38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06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nhaltsplatzhalter 20"/>
          <p:cNvSpPr>
            <a:spLocks noGrp="1"/>
          </p:cNvSpPr>
          <p:nvPr>
            <p:ph idx="1"/>
          </p:nvPr>
        </p:nvSpPr>
        <p:spPr>
          <a:xfrm>
            <a:off x="419562" y="4158132"/>
            <a:ext cx="8343900" cy="2039385"/>
          </a:xfrm>
        </p:spPr>
        <p:txBody>
          <a:bodyPr/>
          <a:lstStyle/>
          <a:p>
            <a:r>
              <a:rPr lang="de-DE" sz="2200" dirty="0" smtClean="0"/>
              <a:t>Invarianz gegen </a:t>
            </a:r>
            <a:r>
              <a:rPr lang="de-DE" sz="2200" dirty="0" smtClean="0"/>
              <a:t>Verschiebung und Rotation</a:t>
            </a:r>
          </a:p>
          <a:p>
            <a:r>
              <a:rPr lang="de-DE" sz="2200" dirty="0"/>
              <a:t>Unempfindlich auf additives Rauschen aber empfindlich auf „Geisterbilder“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Einschub: </a:t>
            </a:r>
            <a:r>
              <a:rPr lang="de-DE" dirty="0" err="1"/>
              <a:t>Bildqualitätsmetriken</a:t>
            </a:r>
            <a:endParaRPr lang="de-DE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872245" y="3635805"/>
            <a:ext cx="73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u="sng" dirty="0" smtClean="0"/>
              <a:t>Anforderungen </a:t>
            </a:r>
            <a:r>
              <a:rPr lang="de-DE" sz="2400" u="sng" dirty="0" smtClean="0"/>
              <a:t>an Metriken für </a:t>
            </a:r>
            <a:r>
              <a:rPr lang="de-DE" sz="2400" u="sng" dirty="0" smtClean="0"/>
              <a:t>MRT</a:t>
            </a:r>
            <a:endParaRPr lang="de-DE" sz="2400" u="sng" dirty="0"/>
          </a:p>
        </p:txBody>
      </p:sp>
      <p:sp>
        <p:nvSpPr>
          <p:cNvPr id="20" name="Inhaltsplatzhalter 20"/>
          <p:cNvSpPr txBox="1">
            <a:spLocks/>
          </p:cNvSpPr>
          <p:nvPr/>
        </p:nvSpPr>
        <p:spPr>
          <a:xfrm>
            <a:off x="396702" y="1065325"/>
            <a:ext cx="8366298" cy="20393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63" indent="-27146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7146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5113" algn="l" defTabSz="898525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613" indent="-27146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213" indent="-265113" algn="l" defTabSz="914400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/>
              <a:t>Full</a:t>
            </a:r>
            <a:r>
              <a:rPr lang="de-DE" sz="2200" dirty="0"/>
              <a:t> Reference (</a:t>
            </a:r>
            <a:r>
              <a:rPr lang="de-DE" sz="2200" dirty="0" smtClean="0"/>
              <a:t>FR)</a:t>
            </a:r>
          </a:p>
          <a:p>
            <a:pPr lvl="1"/>
            <a:r>
              <a:rPr lang="de-DE" sz="2000" b="1" dirty="0"/>
              <a:t>MSE </a:t>
            </a:r>
            <a:r>
              <a:rPr lang="de-DE" sz="2000" dirty="0"/>
              <a:t>(</a:t>
            </a:r>
            <a:r>
              <a:rPr lang="de-DE" sz="2000" i="1" dirty="0" err="1"/>
              <a:t>mean</a:t>
            </a:r>
            <a:r>
              <a:rPr lang="de-DE" sz="2000" i="1" dirty="0"/>
              <a:t> </a:t>
            </a:r>
            <a:r>
              <a:rPr lang="de-DE" sz="2000" i="1" dirty="0" err="1"/>
              <a:t>squared</a:t>
            </a:r>
            <a:r>
              <a:rPr lang="de-DE" sz="2000" i="1" dirty="0"/>
              <a:t> </a:t>
            </a:r>
            <a:r>
              <a:rPr lang="de-DE" sz="2000" i="1" dirty="0" err="1"/>
              <a:t>error</a:t>
            </a:r>
            <a:r>
              <a:rPr lang="de-DE" sz="2000" dirty="0"/>
              <a:t>, mittlere quadratische Abweichung</a:t>
            </a:r>
          </a:p>
          <a:p>
            <a:pPr lvl="1"/>
            <a:r>
              <a:rPr lang="de-DE" sz="2000" b="1" dirty="0"/>
              <a:t>SSIM </a:t>
            </a:r>
            <a:r>
              <a:rPr lang="de-DE" sz="2000" dirty="0"/>
              <a:t>(</a:t>
            </a:r>
            <a:r>
              <a:rPr lang="de-DE" sz="2000" i="1" dirty="0" err="1"/>
              <a:t>structural</a:t>
            </a:r>
            <a:r>
              <a:rPr lang="de-DE" sz="2000" i="1" dirty="0"/>
              <a:t> </a:t>
            </a:r>
            <a:r>
              <a:rPr lang="de-DE" sz="2000" i="1" dirty="0" err="1"/>
              <a:t>similarity</a:t>
            </a:r>
            <a:r>
              <a:rPr lang="de-DE" sz="2000" dirty="0"/>
              <a:t>, Strukturelle Ähnlichkeit</a:t>
            </a:r>
            <a:r>
              <a:rPr lang="de-DE" sz="2000" dirty="0" smtClean="0"/>
              <a:t>)</a:t>
            </a:r>
            <a:endParaRPr lang="de-DE" sz="2000" dirty="0"/>
          </a:p>
          <a:p>
            <a:r>
              <a:rPr lang="de-DE" sz="2200" dirty="0" err="1"/>
              <a:t>No</a:t>
            </a:r>
            <a:r>
              <a:rPr lang="de-DE" sz="2200" dirty="0"/>
              <a:t> Reference (NR</a:t>
            </a:r>
            <a:r>
              <a:rPr lang="de-DE" sz="2200" dirty="0" smtClean="0"/>
              <a:t>)</a:t>
            </a:r>
          </a:p>
          <a:p>
            <a:pPr lvl="1"/>
            <a:r>
              <a:rPr lang="de-DE" sz="2000" dirty="0"/>
              <a:t>NIQE (Naturalness Image Quality </a:t>
            </a:r>
            <a:r>
              <a:rPr lang="de-DE" sz="2000" dirty="0" err="1"/>
              <a:t>Evaluator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99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LMK04821 in MRT (mit Grad. Felder) </a:t>
            </a:r>
            <a:r>
              <a:rPr lang="de-DE" dirty="0" smtClean="0"/>
              <a:t>(3)</a:t>
            </a:r>
            <a:endParaRPr lang="de-DE" dirty="0"/>
          </a:p>
        </p:txBody>
      </p:sp>
      <p:pic>
        <p:nvPicPr>
          <p:cNvPr id="20484" name="Picture 4" descr="G:\results\Series15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G:\results\Series25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4719" y="1105285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02830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99134" y="5489989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0.00572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0.6109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69586" y="5489988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0.008520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0.655</a:t>
            </a:r>
          </a:p>
        </p:txBody>
      </p:sp>
    </p:spTree>
    <p:extLst>
      <p:ext uri="{BB962C8B-B14F-4D97-AF65-F5344CB8AC3E}">
        <p14:creationId xmlns:p14="http://schemas.microsoft.com/office/powerpoint/2010/main" val="347584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 descr="C:\Users\MARVIN~1.NOL\AppData\Local\Temp\vmware-Marvin.Noll\VMwareDnD\8cb89fa7\Series23_OU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9989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MARVIN~1.NOL\AppData\Local\Temp\vmware-Marvin.Noll\VMwareDnD\c1c603eb\Series28_OU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42273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Reines (1/f)-Phasenrauschen (1)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34719" y="1099101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09910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</p:spTree>
    <p:extLst>
      <p:ext uri="{BB962C8B-B14F-4D97-AF65-F5344CB8AC3E}">
        <p14:creationId xmlns:p14="http://schemas.microsoft.com/office/powerpoint/2010/main" val="35762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MARVIN~1.NOL\AppData\Local\Temp\vmware-Marvin.Noll\VMwareDnD\9c3baee2\Series28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6" y="1542273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MARVIN~1.NOL\AppData\Local\Temp\vmware-Marvin.Noll\VMwareDnD\d1c6332b\Series23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4" y="1524991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Reines (1/f)-Phasenrauschen (2)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34719" y="1101150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 err="1"/>
              <a:t>Spinecho</a:t>
            </a:r>
            <a:r>
              <a:rPr lang="de-DE" sz="2200" u="sng" dirty="0"/>
              <a:t>-Sequenz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05171" y="1103832"/>
            <a:ext cx="3688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u="sng" dirty="0"/>
              <a:t>EPI-Sequenz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99134" y="5489989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0.0041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0.7079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669586" y="5489988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	0.0541 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	0.4758</a:t>
            </a:r>
          </a:p>
        </p:txBody>
      </p:sp>
    </p:spTree>
    <p:extLst>
      <p:ext uri="{BB962C8B-B14F-4D97-AF65-F5344CB8AC3E}">
        <p14:creationId xmlns:p14="http://schemas.microsoft.com/office/powerpoint/2010/main" val="41925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Phantomdaten für Simulationen erstellt</a:t>
            </a:r>
          </a:p>
          <a:p>
            <a:pPr marL="0" indent="0">
              <a:buNone/>
            </a:pPr>
            <a:endParaRPr lang="de-DE" sz="2400" dirty="0" smtClean="0"/>
          </a:p>
          <a:p>
            <a:r>
              <a:rPr lang="de-DE" sz="2400" dirty="0" err="1" smtClean="0"/>
              <a:t>MRiLab</a:t>
            </a:r>
            <a:r>
              <a:rPr lang="de-DE" sz="2400" dirty="0" smtClean="0"/>
              <a:t> untersucht</a:t>
            </a:r>
          </a:p>
          <a:p>
            <a:pPr lvl="1"/>
            <a:r>
              <a:rPr lang="de-DE" sz="2000" dirty="0" smtClean="0"/>
              <a:t>Einige Programmfehler</a:t>
            </a:r>
          </a:p>
          <a:p>
            <a:pPr lvl="1"/>
            <a:r>
              <a:rPr lang="de-DE" sz="2000" dirty="0" smtClean="0"/>
              <a:t>Für qualitative Untersuchungen geeignet</a:t>
            </a:r>
          </a:p>
          <a:p>
            <a:pPr marL="355600" lvl="1" indent="0">
              <a:buNone/>
            </a:pPr>
            <a:endParaRPr lang="de-DE" sz="2000" dirty="0" smtClean="0"/>
          </a:p>
          <a:p>
            <a:r>
              <a:rPr lang="de-DE" sz="2400" dirty="0" err="1" smtClean="0"/>
              <a:t>Bildqualitätsmetriken</a:t>
            </a:r>
            <a:r>
              <a:rPr lang="de-DE" sz="2400" dirty="0" smtClean="0"/>
              <a:t> für die MRT nötig</a:t>
            </a:r>
            <a:endParaRPr lang="de-DE" sz="24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6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28</a:t>
            </a:fld>
            <a:endParaRPr lang="de-DE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pic>
        <p:nvPicPr>
          <p:cNvPr id="5" name="Picture 2" descr="C:\Users\MARVIN~1.NOL\AppData\Local\Temp\vmware-Marvin.Noll\VMwareDnD\81849371\biospec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9" t="6568" r="21126" b="6404"/>
          <a:stretch/>
        </p:blipFill>
        <p:spPr bwMode="auto">
          <a:xfrm>
            <a:off x="2172749" y="2596376"/>
            <a:ext cx="4718805" cy="35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MARVIN~1.NOL\AppData\Local\Temp\vmware-Marvin.Noll\VMwareDnD\90beb3b7\keyedited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9" t="5614" r="20602" b="6838"/>
          <a:stretch/>
        </p:blipFill>
        <p:spPr bwMode="auto">
          <a:xfrm>
            <a:off x="362244" y="1424528"/>
            <a:ext cx="1723956" cy="18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/>
          <p:cNvSpPr/>
          <p:nvPr/>
        </p:nvSpPr>
        <p:spPr>
          <a:xfrm>
            <a:off x="2197916" y="2415908"/>
            <a:ext cx="1061207" cy="1703355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072081"/>
              <a:gd name="connsiteY0" fmla="*/ 0 h 1140903"/>
              <a:gd name="connsiteX1" fmla="*/ 2072081 w 2072081"/>
              <a:gd name="connsiteY1" fmla="*/ 1140903 h 1140903"/>
              <a:gd name="connsiteX0" fmla="*/ 0 w 2072081"/>
              <a:gd name="connsiteY0" fmla="*/ 296 h 1141199"/>
              <a:gd name="connsiteX1" fmla="*/ 2072081 w 2072081"/>
              <a:gd name="connsiteY1" fmla="*/ 1141199 h 1141199"/>
              <a:gd name="connsiteX0" fmla="*/ 0 w 2340110"/>
              <a:gd name="connsiteY0" fmla="*/ 163 h 1795537"/>
              <a:gd name="connsiteX1" fmla="*/ 2340110 w 2340110"/>
              <a:gd name="connsiteY1" fmla="*/ 1795537 h 1795537"/>
              <a:gd name="connsiteX0" fmla="*/ 0 w 2340110"/>
              <a:gd name="connsiteY0" fmla="*/ 127 h 1795785"/>
              <a:gd name="connsiteX1" fmla="*/ 2340110 w 2340110"/>
              <a:gd name="connsiteY1" fmla="*/ 1795501 h 179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110" h="1795785">
                <a:moveTo>
                  <a:pt x="0" y="127"/>
                </a:moveTo>
                <a:cubicBezTo>
                  <a:pt x="1381387" y="-17561"/>
                  <a:pt x="1288606" y="1822033"/>
                  <a:pt x="2340110" y="179550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2" name="Picture 2" descr="C:\Users\MARVIN~1.NOL\AppData\Local\Temp\vmware-Marvin.Noll\VMwareDnD\def939f0\mrilabScreensh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78" y="1100471"/>
            <a:ext cx="1970399" cy="143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ihandform 22"/>
          <p:cNvSpPr/>
          <p:nvPr/>
        </p:nvSpPr>
        <p:spPr>
          <a:xfrm flipV="1">
            <a:off x="2172749" y="1811659"/>
            <a:ext cx="1786854" cy="604370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4" name="Picture 3" descr="C:\Users\MARVIN~1.NOL\AppData\Local\Temp\vmware-Marvin.Noll\VMwareDnD\9c3baee2\Series28_DI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505" y="1158775"/>
            <a:ext cx="1437601" cy="143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ihandform 24"/>
          <p:cNvSpPr/>
          <p:nvPr/>
        </p:nvSpPr>
        <p:spPr>
          <a:xfrm flipV="1">
            <a:off x="6227284" y="1669409"/>
            <a:ext cx="962081" cy="208166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 flipV="1">
            <a:off x="6983692" y="3944492"/>
            <a:ext cx="205673" cy="208166"/>
          </a:xfrm>
          <a:custGeom>
            <a:avLst/>
            <a:gdLst>
              <a:gd name="connsiteX0" fmla="*/ 0 w 2072081"/>
              <a:gd name="connsiteY0" fmla="*/ 0 h 1140903"/>
              <a:gd name="connsiteX1" fmla="*/ 713064 w 2072081"/>
              <a:gd name="connsiteY1" fmla="*/ 260059 h 1140903"/>
              <a:gd name="connsiteX2" fmla="*/ 2072081 w 2072081"/>
              <a:gd name="connsiteY2" fmla="*/ 1140903 h 1140903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713064 w 2804009"/>
              <a:gd name="connsiteY1" fmla="*/ 260059 h 636784"/>
              <a:gd name="connsiteX2" fmla="*/ 2804009 w 2804009"/>
              <a:gd name="connsiteY2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6784"/>
              <a:gd name="connsiteX1" fmla="*/ 2804009 w 2804009"/>
              <a:gd name="connsiteY1" fmla="*/ 636784 h 636784"/>
              <a:gd name="connsiteX0" fmla="*/ 0 w 2804009"/>
              <a:gd name="connsiteY0" fmla="*/ 0 h 637166"/>
              <a:gd name="connsiteX1" fmla="*/ 2804009 w 2804009"/>
              <a:gd name="connsiteY1" fmla="*/ 636784 h 6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09" h="637166">
                <a:moveTo>
                  <a:pt x="0" y="0"/>
                </a:moveTo>
                <a:cubicBezTo>
                  <a:pt x="1707833" y="53066"/>
                  <a:pt x="1477602" y="654472"/>
                  <a:pt x="2804009" y="63678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312116" y="3626407"/>
            <a:ext cx="82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74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Ergänzungen (1) - LMK04821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035414" y="1197463"/>
            <a:ext cx="5073172" cy="2429251"/>
            <a:chOff x="2035414" y="1197463"/>
            <a:chExt cx="5073172" cy="2429251"/>
          </a:xfrm>
        </p:grpSpPr>
        <p:pic>
          <p:nvPicPr>
            <p:cNvPr id="1027" name="Picture 3" descr="E:\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414" y="1560069"/>
              <a:ext cx="5073172" cy="2066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feld 7"/>
            <p:cNvSpPr txBox="1"/>
            <p:nvPr/>
          </p:nvSpPr>
          <p:spPr>
            <a:xfrm>
              <a:off x="2727585" y="1197463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 smtClean="0"/>
                <a:t>LMK04821 Datenblatt</a:t>
              </a:r>
              <a:endParaRPr lang="de-DE" sz="2200" u="sng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2000825" y="3869994"/>
            <a:ext cx="5142350" cy="2366217"/>
            <a:chOff x="2000825" y="3869994"/>
            <a:chExt cx="5142350" cy="2366217"/>
          </a:xfrm>
        </p:grpSpPr>
        <p:pic>
          <p:nvPicPr>
            <p:cNvPr id="1026" name="Picture 2" descr="E:\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825" y="4213813"/>
              <a:ext cx="5142350" cy="202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2727585" y="3869994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 smtClean="0"/>
                <a:t>LMK04821 am/im B0-Feld</a:t>
              </a:r>
              <a:endParaRPr lang="de-DE" sz="22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83318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109832" y="2828836"/>
            <a:ext cx="4924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Grundlagen und Theorie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Ergänzungen (2) - </a:t>
            </a:r>
            <a:r>
              <a:rPr lang="de-DE" dirty="0" err="1" smtClean="0"/>
              <a:t>Jitter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404581" y="2968524"/>
            <a:ext cx="8133676" cy="3222551"/>
            <a:chOff x="404581" y="2968524"/>
            <a:chExt cx="8133676" cy="3222551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1" y="2968524"/>
              <a:ext cx="5883549" cy="322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521" y="3481170"/>
              <a:ext cx="2090736" cy="87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767" y="4550648"/>
              <a:ext cx="1952490" cy="4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679"/>
            <a:stretch/>
          </p:blipFill>
          <p:spPr bwMode="auto">
            <a:xfrm>
              <a:off x="6561829" y="5017170"/>
              <a:ext cx="1976428" cy="82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7" b="40153"/>
          <a:stretch/>
        </p:blipFill>
        <p:spPr bwMode="auto">
          <a:xfrm>
            <a:off x="404581" y="1208016"/>
            <a:ext cx="5025078" cy="130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8" r="45322" b="36588"/>
          <a:stretch/>
        </p:blipFill>
        <p:spPr bwMode="auto">
          <a:xfrm>
            <a:off x="5867654" y="1359017"/>
            <a:ext cx="2511212" cy="33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15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322" y="484111"/>
            <a:ext cx="6865128" cy="496888"/>
          </a:xfrm>
        </p:spPr>
        <p:txBody>
          <a:bodyPr>
            <a:noAutofit/>
          </a:bodyPr>
          <a:lstStyle/>
          <a:p>
            <a:r>
              <a:rPr lang="de-DE" dirty="0" smtClean="0"/>
              <a:t>Ergänzungen (3) - AV4 AQS</a:t>
            </a: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4" y="1110630"/>
            <a:ext cx="8002362" cy="508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2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Kernspins im Magnetfeld (1)</a:t>
            </a:r>
          </a:p>
        </p:txBody>
      </p:sp>
      <p:grpSp>
        <p:nvGrpSpPr>
          <p:cNvPr id="19469" name="Gruppieren 19468"/>
          <p:cNvGrpSpPr/>
          <p:nvPr/>
        </p:nvGrpSpPr>
        <p:grpSpPr>
          <a:xfrm>
            <a:off x="172877" y="983125"/>
            <a:ext cx="4789374" cy="4489440"/>
            <a:chOff x="4543148" y="1362832"/>
            <a:chExt cx="4789374" cy="4489440"/>
          </a:xfrm>
        </p:grpSpPr>
        <p:sp>
          <p:nvSpPr>
            <p:cNvPr id="140" name="Rechteck 139"/>
            <p:cNvSpPr/>
            <p:nvPr/>
          </p:nvSpPr>
          <p:spPr>
            <a:xfrm>
              <a:off x="4543148" y="1362832"/>
              <a:ext cx="4789374" cy="4489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4" name="Gruppieren 83"/>
            <p:cNvGrpSpPr/>
            <p:nvPr/>
          </p:nvGrpSpPr>
          <p:grpSpPr>
            <a:xfrm rot="10800000">
              <a:off x="5601279" y="2422363"/>
              <a:ext cx="816016" cy="431686"/>
              <a:chOff x="3238149" y="2524664"/>
              <a:chExt cx="1619075" cy="856519"/>
            </a:xfrm>
          </p:grpSpPr>
          <p:cxnSp>
            <p:nvCxnSpPr>
              <p:cNvPr id="120" name="Gerade Verbindung mit Pfeil 119"/>
              <p:cNvCxnSpPr/>
              <p:nvPr/>
            </p:nvCxnSpPr>
            <p:spPr>
              <a:xfrm rot="2930962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Ellipse 120"/>
              <p:cNvSpPr/>
              <p:nvPr/>
            </p:nvSpPr>
            <p:spPr>
              <a:xfrm rot="2930962">
                <a:off x="3619427" y="2524665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5" name="Gruppieren 84"/>
            <p:cNvGrpSpPr/>
            <p:nvPr/>
          </p:nvGrpSpPr>
          <p:grpSpPr>
            <a:xfrm>
              <a:off x="6458267" y="2230191"/>
              <a:ext cx="431686" cy="816016"/>
              <a:chOff x="3619429" y="2143388"/>
              <a:chExt cx="856519" cy="1619074"/>
            </a:xfrm>
          </p:grpSpPr>
          <p:cxnSp>
            <p:nvCxnSpPr>
              <p:cNvPr id="118" name="Gerade Verbindung mit Pfeil 117"/>
              <p:cNvCxnSpPr/>
              <p:nvPr/>
            </p:nvCxnSpPr>
            <p:spPr>
              <a:xfrm rot="2144990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Ellipse 118"/>
              <p:cNvSpPr/>
              <p:nvPr/>
            </p:nvSpPr>
            <p:spPr>
              <a:xfrm rot="2144990">
                <a:off x="3619429" y="2524665"/>
                <a:ext cx="856519" cy="85651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6" name="Gruppieren 85"/>
            <p:cNvGrpSpPr/>
            <p:nvPr/>
          </p:nvGrpSpPr>
          <p:grpSpPr>
            <a:xfrm>
              <a:off x="7123098" y="2230191"/>
              <a:ext cx="431680" cy="816016"/>
              <a:chOff x="3619435" y="2143390"/>
              <a:chExt cx="856507" cy="1619075"/>
            </a:xfrm>
          </p:grpSpPr>
          <p:cxnSp>
            <p:nvCxnSpPr>
              <p:cNvPr id="116" name="Gerade Verbindung mit Pfeil 115"/>
              <p:cNvCxnSpPr/>
              <p:nvPr/>
            </p:nvCxnSpPr>
            <p:spPr>
              <a:xfrm rot="19122766" flipV="1">
                <a:off x="4047689" y="2143390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Ellipse 116"/>
              <p:cNvSpPr/>
              <p:nvPr/>
            </p:nvSpPr>
            <p:spPr>
              <a:xfrm rot="19122766">
                <a:off x="3619435" y="2524673"/>
                <a:ext cx="856507" cy="85650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7" name="Gruppieren 86"/>
            <p:cNvGrpSpPr/>
            <p:nvPr/>
          </p:nvGrpSpPr>
          <p:grpSpPr>
            <a:xfrm>
              <a:off x="7595760" y="2422348"/>
              <a:ext cx="816016" cy="431686"/>
              <a:chOff x="3238149" y="2524662"/>
              <a:chExt cx="1619075" cy="856519"/>
            </a:xfrm>
          </p:grpSpPr>
          <p:cxnSp>
            <p:nvCxnSpPr>
              <p:cNvPr id="114" name="Gerade Verbindung mit Pfeil 113"/>
              <p:cNvCxnSpPr/>
              <p:nvPr/>
            </p:nvCxnSpPr>
            <p:spPr>
              <a:xfrm rot="7964836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Ellipse 114"/>
              <p:cNvSpPr/>
              <p:nvPr/>
            </p:nvSpPr>
            <p:spPr>
              <a:xfrm rot="7964836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8" name="Gruppieren 87"/>
            <p:cNvGrpSpPr/>
            <p:nvPr/>
          </p:nvGrpSpPr>
          <p:grpSpPr>
            <a:xfrm>
              <a:off x="5601277" y="3361917"/>
              <a:ext cx="816016" cy="431686"/>
              <a:chOff x="3238149" y="2524662"/>
              <a:chExt cx="1619075" cy="856519"/>
            </a:xfrm>
          </p:grpSpPr>
          <p:cxnSp>
            <p:nvCxnSpPr>
              <p:cNvPr id="112" name="Gerade Verbindung mit Pfeil 111"/>
              <p:cNvCxnSpPr/>
              <p:nvPr/>
            </p:nvCxnSpPr>
            <p:spPr>
              <a:xfrm rot="15077891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Ellipse 112"/>
              <p:cNvSpPr/>
              <p:nvPr/>
            </p:nvSpPr>
            <p:spPr>
              <a:xfrm rot="15077891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 rot="10800000">
              <a:off x="6458275" y="3169756"/>
              <a:ext cx="431686" cy="816017"/>
              <a:chOff x="3619429" y="2143388"/>
              <a:chExt cx="856519" cy="1619074"/>
            </a:xfrm>
          </p:grpSpPr>
          <p:cxnSp>
            <p:nvCxnSpPr>
              <p:cNvPr id="110" name="Gerade Verbindung mit Pfeil 109"/>
              <p:cNvCxnSpPr/>
              <p:nvPr/>
            </p:nvCxnSpPr>
            <p:spPr>
              <a:xfrm rot="9224795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Ellipse 110"/>
              <p:cNvSpPr/>
              <p:nvPr/>
            </p:nvSpPr>
            <p:spPr>
              <a:xfrm rot="9224795">
                <a:off x="3619429" y="2524666"/>
                <a:ext cx="856519" cy="85651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7123096" y="3169758"/>
              <a:ext cx="431684" cy="816016"/>
              <a:chOff x="3619431" y="2143388"/>
              <a:chExt cx="856515" cy="1619074"/>
            </a:xfrm>
          </p:grpSpPr>
          <p:cxnSp>
            <p:nvCxnSpPr>
              <p:cNvPr id="108" name="Gerade Verbindung mit Pfeil 107"/>
              <p:cNvCxnSpPr/>
              <p:nvPr/>
            </p:nvCxnSpPr>
            <p:spPr>
              <a:xfrm rot="2679853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Ellipse 108"/>
              <p:cNvSpPr/>
              <p:nvPr/>
            </p:nvSpPr>
            <p:spPr>
              <a:xfrm rot="2679853">
                <a:off x="3619431" y="2524666"/>
                <a:ext cx="856515" cy="8565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uppieren 90"/>
            <p:cNvGrpSpPr/>
            <p:nvPr/>
          </p:nvGrpSpPr>
          <p:grpSpPr>
            <a:xfrm>
              <a:off x="7595760" y="3361915"/>
              <a:ext cx="816016" cy="431686"/>
              <a:chOff x="3238149" y="2524662"/>
              <a:chExt cx="1619075" cy="856519"/>
            </a:xfrm>
          </p:grpSpPr>
          <p:cxnSp>
            <p:nvCxnSpPr>
              <p:cNvPr id="106" name="Gerade Verbindung mit Pfeil 105"/>
              <p:cNvCxnSpPr/>
              <p:nvPr/>
            </p:nvCxnSpPr>
            <p:spPr>
              <a:xfrm rot="4535783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Ellipse 106"/>
              <p:cNvSpPr/>
              <p:nvPr/>
            </p:nvSpPr>
            <p:spPr>
              <a:xfrm rot="4535783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uppieren 91"/>
            <p:cNvGrpSpPr/>
            <p:nvPr/>
          </p:nvGrpSpPr>
          <p:grpSpPr>
            <a:xfrm>
              <a:off x="5793439" y="4151271"/>
              <a:ext cx="431686" cy="816016"/>
              <a:chOff x="3619429" y="2143388"/>
              <a:chExt cx="856519" cy="1619074"/>
            </a:xfrm>
          </p:grpSpPr>
          <p:cxnSp>
            <p:nvCxnSpPr>
              <p:cNvPr id="104" name="Gerade Verbindung mit Pfeil 103"/>
              <p:cNvCxnSpPr/>
              <p:nvPr/>
            </p:nvCxnSpPr>
            <p:spPr>
              <a:xfrm rot="20204349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Ellipse 104"/>
              <p:cNvSpPr/>
              <p:nvPr/>
            </p:nvSpPr>
            <p:spPr>
              <a:xfrm rot="20204349">
                <a:off x="3619429" y="2524665"/>
                <a:ext cx="856519" cy="85651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3" name="Gruppieren 92"/>
            <p:cNvGrpSpPr/>
            <p:nvPr/>
          </p:nvGrpSpPr>
          <p:grpSpPr>
            <a:xfrm>
              <a:off x="6266105" y="4343428"/>
              <a:ext cx="816016" cy="431686"/>
              <a:chOff x="3238149" y="2524662"/>
              <a:chExt cx="1619075" cy="856519"/>
            </a:xfrm>
          </p:grpSpPr>
          <p:cxnSp>
            <p:nvCxnSpPr>
              <p:cNvPr id="102" name="Gerade Verbindung mit Pfeil 101"/>
              <p:cNvCxnSpPr/>
              <p:nvPr/>
            </p:nvCxnSpPr>
            <p:spPr>
              <a:xfrm rot="13506069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Ellipse 102"/>
              <p:cNvSpPr/>
              <p:nvPr/>
            </p:nvSpPr>
            <p:spPr>
              <a:xfrm rot="13506069">
                <a:off x="3619427" y="2524663"/>
                <a:ext cx="856519" cy="8565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4" name="Gruppieren 93"/>
            <p:cNvGrpSpPr/>
            <p:nvPr/>
          </p:nvGrpSpPr>
          <p:grpSpPr>
            <a:xfrm rot="10800000">
              <a:off x="6930935" y="4343437"/>
              <a:ext cx="816016" cy="431692"/>
              <a:chOff x="3238149" y="2524659"/>
              <a:chExt cx="1619075" cy="856531"/>
            </a:xfrm>
          </p:grpSpPr>
          <p:cxnSp>
            <p:nvCxnSpPr>
              <p:cNvPr id="100" name="Gerade Verbindung mit Pfeil 99"/>
              <p:cNvCxnSpPr/>
              <p:nvPr/>
            </p:nvCxnSpPr>
            <p:spPr>
              <a:xfrm rot="18870986" flipV="1">
                <a:off x="4047687" y="2143388"/>
                <a:ext cx="0" cy="16190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Ellipse 100"/>
              <p:cNvSpPr/>
              <p:nvPr/>
            </p:nvSpPr>
            <p:spPr>
              <a:xfrm rot="18870986">
                <a:off x="3619421" y="2524660"/>
                <a:ext cx="856531" cy="856529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5" name="Gruppieren 94"/>
            <p:cNvGrpSpPr/>
            <p:nvPr/>
          </p:nvGrpSpPr>
          <p:grpSpPr>
            <a:xfrm>
              <a:off x="7787922" y="4151271"/>
              <a:ext cx="431686" cy="816016"/>
              <a:chOff x="3619429" y="2143388"/>
              <a:chExt cx="856519" cy="1619074"/>
            </a:xfrm>
          </p:grpSpPr>
          <p:cxnSp>
            <p:nvCxnSpPr>
              <p:cNvPr id="98" name="Gerade Verbindung mit Pfeil 97"/>
              <p:cNvCxnSpPr/>
              <p:nvPr/>
            </p:nvCxnSpPr>
            <p:spPr>
              <a:xfrm rot="20388158" flipV="1">
                <a:off x="4047687" y="2143388"/>
                <a:ext cx="0" cy="16190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Ellipse 98"/>
              <p:cNvSpPr/>
              <p:nvPr/>
            </p:nvSpPr>
            <p:spPr>
              <a:xfrm rot="20388158">
                <a:off x="3619429" y="2524665"/>
                <a:ext cx="856519" cy="85651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/>
                  </a:gs>
                  <a:gs pos="50000">
                    <a:schemeClr val="accent1">
                      <a:tint val="44500"/>
                      <a:satMod val="160000"/>
                      <a:alpha val="81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6" name="Rechteck 68"/>
            <p:cNvSpPr/>
            <p:nvPr/>
          </p:nvSpPr>
          <p:spPr>
            <a:xfrm flipV="1">
              <a:off x="4749400" y="3602934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3684132" y="2059694"/>
                  </a:moveTo>
                  <a:lnTo>
                    <a:pt x="4394600" y="2059694"/>
                  </a:lnTo>
                  <a:lnTo>
                    <a:pt x="4394600" y="0"/>
                  </a:lnTo>
                  <a:lnTo>
                    <a:pt x="0" y="0"/>
                  </a:lnTo>
                  <a:lnTo>
                    <a:pt x="0" y="594923"/>
                  </a:lnTo>
                  <a:lnTo>
                    <a:pt x="3684132" y="59492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hteck 68"/>
            <p:cNvSpPr/>
            <p:nvPr/>
          </p:nvSpPr>
          <p:spPr>
            <a:xfrm>
              <a:off x="4749400" y="1543240"/>
              <a:ext cx="4394600" cy="2059694"/>
            </a:xfrm>
            <a:custGeom>
              <a:avLst/>
              <a:gdLst/>
              <a:ahLst/>
              <a:cxnLst/>
              <a:rect l="l" t="t" r="r" b="b"/>
              <a:pathLst>
                <a:path w="4394600" h="2059694">
                  <a:moveTo>
                    <a:pt x="0" y="0"/>
                  </a:moveTo>
                  <a:lnTo>
                    <a:pt x="4394600" y="0"/>
                  </a:lnTo>
                  <a:lnTo>
                    <a:pt x="4394600" y="2059694"/>
                  </a:lnTo>
                  <a:lnTo>
                    <a:pt x="3684132" y="2059694"/>
                  </a:lnTo>
                  <a:lnTo>
                    <a:pt x="3684132" y="594922"/>
                  </a:lnTo>
                  <a:lnTo>
                    <a:pt x="0" y="594922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94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897" y="4775663"/>
            <a:ext cx="3506846" cy="72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" name="Ellipse 143"/>
          <p:cNvSpPr/>
          <p:nvPr/>
        </p:nvSpPr>
        <p:spPr>
          <a:xfrm>
            <a:off x="6420792" y="1644831"/>
            <a:ext cx="1365300" cy="489615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146" y="4172474"/>
            <a:ext cx="1789888" cy="63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Gerade Verbindung 144"/>
          <p:cNvCxnSpPr/>
          <p:nvPr/>
        </p:nvCxnSpPr>
        <p:spPr>
          <a:xfrm flipV="1">
            <a:off x="7103090" y="1346200"/>
            <a:ext cx="0" cy="22251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uppieren 145"/>
          <p:cNvGrpSpPr/>
          <p:nvPr/>
        </p:nvGrpSpPr>
        <p:grpSpPr>
          <a:xfrm rot="1329067">
            <a:off x="6867991" y="1853895"/>
            <a:ext cx="1163091" cy="1795812"/>
            <a:chOff x="3523375" y="2143388"/>
            <a:chExt cx="1048624" cy="1619074"/>
          </a:xfrm>
        </p:grpSpPr>
        <p:cxnSp>
          <p:nvCxnSpPr>
            <p:cNvPr id="147" name="Gerade Verbindung mit Pfeil 146"/>
            <p:cNvCxnSpPr/>
            <p:nvPr/>
          </p:nvCxnSpPr>
          <p:spPr>
            <a:xfrm flipV="1">
              <a:off x="4047687" y="2143388"/>
              <a:ext cx="0" cy="161907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Ellipse 147"/>
            <p:cNvSpPr/>
            <p:nvPr/>
          </p:nvSpPr>
          <p:spPr>
            <a:xfrm>
              <a:off x="3523375" y="2428612"/>
              <a:ext cx="1048624" cy="1048624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50000">
                  <a:schemeClr val="accent1">
                    <a:tint val="44500"/>
                    <a:satMod val="160000"/>
                    <a:alpha val="81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472" name="Gerade Verbindung mit Pfeil 19471"/>
          <p:cNvCxnSpPr/>
          <p:nvPr/>
        </p:nvCxnSpPr>
        <p:spPr>
          <a:xfrm flipH="1" flipV="1">
            <a:off x="7415531" y="1674495"/>
            <a:ext cx="115782" cy="2440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/>
          <p:nvPr/>
        </p:nvCxnSpPr>
        <p:spPr>
          <a:xfrm flipH="1">
            <a:off x="6512561" y="1718438"/>
            <a:ext cx="108175" cy="43301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stCxn id="144" idx="3"/>
            <a:endCxn id="144" idx="3"/>
          </p:cNvCxnSpPr>
          <p:nvPr/>
        </p:nvCxnSpPr>
        <p:spPr>
          <a:xfrm>
            <a:off x="6620736" y="2062744"/>
            <a:ext cx="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/>
          <p:nvPr/>
        </p:nvCxnSpPr>
        <p:spPr>
          <a:xfrm>
            <a:off x="6887423" y="2118003"/>
            <a:ext cx="93767" cy="1644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/>
          <p:cNvCxnSpPr/>
          <p:nvPr/>
        </p:nvCxnSpPr>
        <p:spPr>
          <a:xfrm flipV="1">
            <a:off x="7427702" y="2084902"/>
            <a:ext cx="93767" cy="2012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en 4"/>
          <p:cNvGrpSpPr/>
          <p:nvPr/>
        </p:nvGrpSpPr>
        <p:grpSpPr>
          <a:xfrm>
            <a:off x="278060" y="1165041"/>
            <a:ext cx="4512097" cy="4119388"/>
            <a:chOff x="278060" y="1165041"/>
            <a:chExt cx="4512097" cy="4119388"/>
          </a:xfrm>
        </p:grpSpPr>
        <p:grpSp>
          <p:nvGrpSpPr>
            <p:cNvPr id="19467" name="Gruppieren 19466"/>
            <p:cNvGrpSpPr/>
            <p:nvPr/>
          </p:nvGrpSpPr>
          <p:grpSpPr>
            <a:xfrm>
              <a:off x="395557" y="1165041"/>
              <a:ext cx="4394600" cy="4119388"/>
              <a:chOff x="368359" y="1362832"/>
              <a:chExt cx="4394600" cy="4119388"/>
            </a:xfrm>
          </p:grpSpPr>
          <p:sp>
            <p:nvSpPr>
              <p:cNvPr id="19466" name="Rechteck 19465"/>
              <p:cNvSpPr/>
              <p:nvPr/>
            </p:nvSpPr>
            <p:spPr>
              <a:xfrm>
                <a:off x="368359" y="1362832"/>
                <a:ext cx="4394600" cy="41193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0" name="Gerade Verbindung mit Pfeil 9"/>
              <p:cNvCxnSpPr/>
              <p:nvPr/>
            </p:nvCxnSpPr>
            <p:spPr>
              <a:xfrm flipV="1">
                <a:off x="777834" y="2049782"/>
                <a:ext cx="0" cy="26843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uppieren 14"/>
              <p:cNvGrpSpPr/>
              <p:nvPr/>
            </p:nvGrpSpPr>
            <p:grpSpPr>
              <a:xfrm rot="10800000">
                <a:off x="1427348" y="2049784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16" name="Gerade Verbindung mit Pfeil 15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Ellipse 16"/>
                <p:cNvSpPr/>
                <p:nvPr/>
              </p:nvSpPr>
              <p:spPr>
                <a:xfrm>
                  <a:off x="3649083" y="2554321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uppieren 17"/>
              <p:cNvGrpSpPr/>
              <p:nvPr/>
            </p:nvGrpSpPr>
            <p:grpSpPr>
              <a:xfrm>
                <a:off x="2092176" y="204978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19" name="Gerade Verbindung mit Pfeil 18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Ellipse 19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" name="Gruppieren 20"/>
              <p:cNvGrpSpPr/>
              <p:nvPr/>
            </p:nvGrpSpPr>
            <p:grpSpPr>
              <a:xfrm>
                <a:off x="2757004" y="204978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22" name="Gerade Verbindung mit Pfeil 21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Ellipse 22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" name="Gruppieren 23"/>
              <p:cNvGrpSpPr/>
              <p:nvPr/>
            </p:nvGrpSpPr>
            <p:grpSpPr>
              <a:xfrm>
                <a:off x="3421831" y="2049782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25" name="Gerade Verbindung mit Pfeil 24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Ellipse 25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1427348" y="2989351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31" name="Gerade Verbindung mit Pfeil 30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Ellipse 31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" name="Gruppieren 32"/>
              <p:cNvGrpSpPr/>
              <p:nvPr/>
            </p:nvGrpSpPr>
            <p:grpSpPr>
              <a:xfrm rot="10800000">
                <a:off x="2092176" y="2989350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34" name="Gerade Verbindung mit Pfeil 33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Ellipse 34"/>
                <p:cNvSpPr/>
                <p:nvPr/>
              </p:nvSpPr>
              <p:spPr>
                <a:xfrm>
                  <a:off x="3649083" y="2554321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" name="Gruppieren 35"/>
              <p:cNvGrpSpPr/>
              <p:nvPr/>
            </p:nvGrpSpPr>
            <p:grpSpPr>
              <a:xfrm>
                <a:off x="2757004" y="2989350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37" name="Gerade Verbindung mit Pfeil 36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Ellipse 37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" name="Gruppieren 38"/>
              <p:cNvGrpSpPr/>
              <p:nvPr/>
            </p:nvGrpSpPr>
            <p:grpSpPr>
              <a:xfrm>
                <a:off x="3421831" y="2989349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40" name="Gerade Verbindung mit Pfeil 39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Ellipse 40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5" name="Gruppieren 44"/>
              <p:cNvGrpSpPr/>
              <p:nvPr/>
            </p:nvGrpSpPr>
            <p:grpSpPr>
              <a:xfrm>
                <a:off x="1427348" y="397086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46" name="Gerade Verbindung mit Pfeil 45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Ellipse 46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8" name="Gruppieren 47"/>
              <p:cNvGrpSpPr/>
              <p:nvPr/>
            </p:nvGrpSpPr>
            <p:grpSpPr>
              <a:xfrm>
                <a:off x="2092176" y="3970862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49" name="Gerade Verbindung mit Pfeil 48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Ellipse 49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1" name="Gruppieren 50"/>
              <p:cNvGrpSpPr/>
              <p:nvPr/>
            </p:nvGrpSpPr>
            <p:grpSpPr>
              <a:xfrm rot="10800000">
                <a:off x="2757004" y="3970862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52" name="Gerade Verbindung mit Pfeil 51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Ellipse 52"/>
                <p:cNvSpPr/>
                <p:nvPr/>
              </p:nvSpPr>
              <p:spPr>
                <a:xfrm>
                  <a:off x="3649083" y="2554321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2" name="Gruppieren 61"/>
              <p:cNvGrpSpPr/>
              <p:nvPr/>
            </p:nvGrpSpPr>
            <p:grpSpPr>
              <a:xfrm>
                <a:off x="3421831" y="3970863"/>
                <a:ext cx="401794" cy="816016"/>
                <a:chOff x="3649083" y="2143388"/>
                <a:chExt cx="797208" cy="1619074"/>
              </a:xfrm>
            </p:grpSpPr>
            <p:cxnSp>
              <p:nvCxnSpPr>
                <p:cNvPr id="63" name="Gerade Verbindung mit Pfeil 62"/>
                <p:cNvCxnSpPr/>
                <p:nvPr/>
              </p:nvCxnSpPr>
              <p:spPr>
                <a:xfrm flipV="1">
                  <a:off x="4047687" y="2143388"/>
                  <a:ext cx="0" cy="161907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Ellipse 63"/>
                <p:cNvSpPr/>
                <p:nvPr/>
              </p:nvSpPr>
              <p:spPr>
                <a:xfrm>
                  <a:off x="3649083" y="2554319"/>
                  <a:ext cx="797208" cy="7972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50000">
                      <a:schemeClr val="accent1">
                        <a:tint val="44500"/>
                        <a:satMod val="160000"/>
                        <a:alpha val="81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13500000" scaled="1"/>
                  <a:tileRect/>
                </a:gra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3" name="Rechteck 68"/>
              <p:cNvSpPr/>
              <p:nvPr/>
            </p:nvSpPr>
            <p:spPr>
              <a:xfrm flipV="1">
                <a:off x="368359" y="3422526"/>
                <a:ext cx="4394600" cy="2059694"/>
              </a:xfrm>
              <a:custGeom>
                <a:avLst/>
                <a:gdLst/>
                <a:ahLst/>
                <a:cxnLst/>
                <a:rect l="l" t="t" r="r" b="b"/>
                <a:pathLst>
                  <a:path w="4394600" h="2059694">
                    <a:moveTo>
                      <a:pt x="3684132" y="2059694"/>
                    </a:moveTo>
                    <a:lnTo>
                      <a:pt x="4394600" y="2059694"/>
                    </a:lnTo>
                    <a:lnTo>
                      <a:pt x="4394600" y="0"/>
                    </a:lnTo>
                    <a:lnTo>
                      <a:pt x="0" y="0"/>
                    </a:lnTo>
                    <a:lnTo>
                      <a:pt x="0" y="594923"/>
                    </a:lnTo>
                    <a:lnTo>
                      <a:pt x="3684132" y="594923"/>
                    </a:lnTo>
                    <a:close/>
                  </a:path>
                </a:pathLst>
              </a:custGeom>
              <a:solidFill>
                <a:srgbClr val="007E39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Rechteck 68"/>
              <p:cNvSpPr/>
              <p:nvPr/>
            </p:nvSpPr>
            <p:spPr>
              <a:xfrm>
                <a:off x="368359" y="1362832"/>
                <a:ext cx="4394600" cy="2059694"/>
              </a:xfrm>
              <a:custGeom>
                <a:avLst/>
                <a:gdLst/>
                <a:ahLst/>
                <a:cxnLst/>
                <a:rect l="l" t="t" r="r" b="b"/>
                <a:pathLst>
                  <a:path w="4394600" h="2059694">
                    <a:moveTo>
                      <a:pt x="0" y="0"/>
                    </a:moveTo>
                    <a:lnTo>
                      <a:pt x="4394600" y="0"/>
                    </a:lnTo>
                    <a:lnTo>
                      <a:pt x="4394600" y="2059694"/>
                    </a:lnTo>
                    <a:lnTo>
                      <a:pt x="3684132" y="2059694"/>
                    </a:lnTo>
                    <a:lnTo>
                      <a:pt x="3684132" y="594922"/>
                    </a:lnTo>
                    <a:lnTo>
                      <a:pt x="0" y="594922"/>
                    </a:lnTo>
                    <a:close/>
                  </a:path>
                </a:pathLst>
              </a:custGeom>
              <a:solidFill>
                <a:srgbClr val="9E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60" y="3062204"/>
              <a:ext cx="443393" cy="386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feld 6"/>
          <p:cNvSpPr txBox="1"/>
          <p:nvPr/>
        </p:nvSpPr>
        <p:spPr>
          <a:xfrm>
            <a:off x="7075277" y="1119321"/>
            <a:ext cx="26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de-DE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2" name="Gerade Verbindung 121"/>
          <p:cNvCxnSpPr/>
          <p:nvPr/>
        </p:nvCxnSpPr>
        <p:spPr>
          <a:xfrm flipH="1">
            <a:off x="6547485" y="3577720"/>
            <a:ext cx="557510" cy="3190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327776" y="3651550"/>
            <a:ext cx="26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de-DE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4" name="Gerade Verbindung 123"/>
          <p:cNvCxnSpPr/>
          <p:nvPr/>
        </p:nvCxnSpPr>
        <p:spPr>
          <a:xfrm>
            <a:off x="7103090" y="3581517"/>
            <a:ext cx="557510" cy="3190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feld 124"/>
          <p:cNvSpPr txBox="1"/>
          <p:nvPr/>
        </p:nvSpPr>
        <p:spPr>
          <a:xfrm>
            <a:off x="7611745" y="3646732"/>
            <a:ext cx="26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de-DE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Kernspins im Magnetfeld (2) - Relaxation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1039489" y="3690719"/>
            <a:ext cx="6985578" cy="2507020"/>
            <a:chOff x="346400" y="3603583"/>
            <a:chExt cx="6572064" cy="2358616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00" y="3874199"/>
              <a:ext cx="6572064" cy="20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feld 56"/>
            <p:cNvSpPr txBox="1"/>
            <p:nvPr/>
          </p:nvSpPr>
          <p:spPr>
            <a:xfrm>
              <a:off x="717819" y="3603583"/>
              <a:ext cx="57773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/>
                <a:t>Transversale Relaxation (Zeitkonstante T2)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131972" y="1125542"/>
            <a:ext cx="6845010" cy="2451848"/>
            <a:chOff x="209927" y="1125542"/>
            <a:chExt cx="6845010" cy="2451848"/>
          </a:xfrm>
        </p:grpSpPr>
        <p:pic>
          <p:nvPicPr>
            <p:cNvPr id="1946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927" y="1489390"/>
              <a:ext cx="6845010" cy="20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feld 57"/>
            <p:cNvSpPr txBox="1"/>
            <p:nvPr/>
          </p:nvSpPr>
          <p:spPr>
            <a:xfrm>
              <a:off x="717819" y="1125542"/>
              <a:ext cx="58292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/>
                <a:t>Longitudinale Relaxation (Zeitkonstante T1)</a:t>
              </a: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1631475" y="1483036"/>
            <a:ext cx="189516" cy="26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de-DE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1547495" y="2555652"/>
            <a:ext cx="351098" cy="20659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1339220" y="2646924"/>
            <a:ext cx="189516" cy="26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de-DE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555836" y="2356721"/>
            <a:ext cx="189516" cy="26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de-DE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6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MRT: Magnetresonanztomographie</a:t>
            </a:r>
          </a:p>
        </p:txBody>
      </p:sp>
      <p:grpSp>
        <p:nvGrpSpPr>
          <p:cNvPr id="11285" name="Gruppieren 11284"/>
          <p:cNvGrpSpPr/>
          <p:nvPr/>
        </p:nvGrpSpPr>
        <p:grpSpPr>
          <a:xfrm>
            <a:off x="2059256" y="1450843"/>
            <a:ext cx="2005162" cy="2005160"/>
            <a:chOff x="1958588" y="1442454"/>
            <a:chExt cx="2005162" cy="2005160"/>
          </a:xfrm>
        </p:grpSpPr>
        <p:grpSp>
          <p:nvGrpSpPr>
            <p:cNvPr id="68" name="Gruppieren 67"/>
            <p:cNvGrpSpPr/>
            <p:nvPr/>
          </p:nvGrpSpPr>
          <p:grpSpPr>
            <a:xfrm>
              <a:off x="1958588" y="1442454"/>
              <a:ext cx="2005162" cy="2005160"/>
              <a:chOff x="664883" y="1246570"/>
              <a:chExt cx="2842490" cy="2842488"/>
            </a:xfrm>
          </p:grpSpPr>
          <p:sp>
            <p:nvSpPr>
              <p:cNvPr id="24" name="Ellipse 23"/>
              <p:cNvSpPr/>
              <p:nvPr/>
            </p:nvSpPr>
            <p:spPr bwMode="auto">
              <a:xfrm flipV="1">
                <a:off x="664883" y="1246570"/>
                <a:ext cx="2842490" cy="2842488"/>
              </a:xfrm>
              <a:prstGeom prst="ellipse">
                <a:avLst/>
              </a:prstGeom>
              <a:solidFill>
                <a:srgbClr val="D8E2E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  <p:sp>
            <p:nvSpPr>
              <p:cNvPr id="26" name="Ellipse 25"/>
              <p:cNvSpPr/>
              <p:nvPr/>
            </p:nvSpPr>
            <p:spPr bwMode="auto">
              <a:xfrm>
                <a:off x="1202555" y="1753521"/>
                <a:ext cx="1767148" cy="1828578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itchFamily="-80" charset="-128"/>
                </a:endParaRPr>
              </a:p>
            </p:txBody>
          </p:sp>
        </p:grpSp>
        <p:grpSp>
          <p:nvGrpSpPr>
            <p:cNvPr id="65" name="Gruppieren 64"/>
            <p:cNvGrpSpPr/>
            <p:nvPr/>
          </p:nvGrpSpPr>
          <p:grpSpPr>
            <a:xfrm>
              <a:off x="2523973" y="1867373"/>
              <a:ext cx="874394" cy="999722"/>
              <a:chOff x="4236860" y="2058025"/>
              <a:chExt cx="1258090" cy="1438414"/>
            </a:xfrm>
          </p:grpSpPr>
          <p:sp>
            <p:nvSpPr>
              <p:cNvPr id="63" name="Freihandform 62"/>
              <p:cNvSpPr/>
              <p:nvPr/>
            </p:nvSpPr>
            <p:spPr>
              <a:xfrm>
                <a:off x="4712387" y="2058025"/>
                <a:ext cx="232441" cy="1095290"/>
              </a:xfrm>
              <a:custGeom>
                <a:avLst/>
                <a:gdLst>
                  <a:gd name="connsiteX0" fmla="*/ 99226 w 137762"/>
                  <a:gd name="connsiteY0" fmla="*/ 887748 h 887752"/>
                  <a:gd name="connsiteX1" fmla="*/ 166 w 137762"/>
                  <a:gd name="connsiteY1" fmla="*/ 548658 h 887752"/>
                  <a:gd name="connsiteX2" fmla="*/ 74461 w 137762"/>
                  <a:gd name="connsiteY2" fmla="*/ 220998 h 887752"/>
                  <a:gd name="connsiteX3" fmla="*/ 26836 w 137762"/>
                  <a:gd name="connsiteY3" fmla="*/ 18 h 887752"/>
                  <a:gd name="connsiteX4" fmla="*/ 137326 w 137762"/>
                  <a:gd name="connsiteY4" fmla="*/ 209568 h 887752"/>
                  <a:gd name="connsiteX5" fmla="*/ 64936 w 137762"/>
                  <a:gd name="connsiteY5" fmla="*/ 411498 h 887752"/>
                  <a:gd name="connsiteX6" fmla="*/ 53506 w 137762"/>
                  <a:gd name="connsiteY6" fmla="*/ 556278 h 887752"/>
                  <a:gd name="connsiteX7" fmla="*/ 99226 w 137762"/>
                  <a:gd name="connsiteY7" fmla="*/ 887748 h 887752"/>
                  <a:gd name="connsiteX0" fmla="*/ 99226 w 113238"/>
                  <a:gd name="connsiteY0" fmla="*/ 887731 h 887735"/>
                  <a:gd name="connsiteX1" fmla="*/ 166 w 113238"/>
                  <a:gd name="connsiteY1" fmla="*/ 548641 h 887735"/>
                  <a:gd name="connsiteX2" fmla="*/ 74461 w 113238"/>
                  <a:gd name="connsiteY2" fmla="*/ 220981 h 887735"/>
                  <a:gd name="connsiteX3" fmla="*/ 26836 w 113238"/>
                  <a:gd name="connsiteY3" fmla="*/ 1 h 887735"/>
                  <a:gd name="connsiteX4" fmla="*/ 112561 w 113238"/>
                  <a:gd name="connsiteY4" fmla="*/ 219076 h 887735"/>
                  <a:gd name="connsiteX5" fmla="*/ 64936 w 113238"/>
                  <a:gd name="connsiteY5" fmla="*/ 411481 h 887735"/>
                  <a:gd name="connsiteX6" fmla="*/ 53506 w 113238"/>
                  <a:gd name="connsiteY6" fmla="*/ 556261 h 887735"/>
                  <a:gd name="connsiteX7" fmla="*/ 99226 w 113238"/>
                  <a:gd name="connsiteY7" fmla="*/ 887731 h 887735"/>
                  <a:gd name="connsiteX0" fmla="*/ 206675 w 227473"/>
                  <a:gd name="connsiteY0" fmla="*/ 684113 h 684117"/>
                  <a:gd name="connsiteX1" fmla="*/ 107615 w 227473"/>
                  <a:gd name="connsiteY1" fmla="*/ 345023 h 684117"/>
                  <a:gd name="connsiteX2" fmla="*/ 181910 w 227473"/>
                  <a:gd name="connsiteY2" fmla="*/ 17363 h 684117"/>
                  <a:gd name="connsiteX3" fmla="*/ 173 w 227473"/>
                  <a:gd name="connsiteY3" fmla="*/ 42219 h 684117"/>
                  <a:gd name="connsiteX4" fmla="*/ 220010 w 227473"/>
                  <a:gd name="connsiteY4" fmla="*/ 15458 h 684117"/>
                  <a:gd name="connsiteX5" fmla="*/ 172385 w 227473"/>
                  <a:gd name="connsiteY5" fmla="*/ 207863 h 684117"/>
                  <a:gd name="connsiteX6" fmla="*/ 160955 w 227473"/>
                  <a:gd name="connsiteY6" fmla="*/ 352643 h 684117"/>
                  <a:gd name="connsiteX7" fmla="*/ 206675 w 227473"/>
                  <a:gd name="connsiteY7" fmla="*/ 684113 h 684117"/>
                  <a:gd name="connsiteX0" fmla="*/ 218857 w 240407"/>
                  <a:gd name="connsiteY0" fmla="*/ 676800 h 676804"/>
                  <a:gd name="connsiteX1" fmla="*/ 119797 w 240407"/>
                  <a:gd name="connsiteY1" fmla="*/ 337710 h 676804"/>
                  <a:gd name="connsiteX2" fmla="*/ 194092 w 240407"/>
                  <a:gd name="connsiteY2" fmla="*/ 10050 h 676804"/>
                  <a:gd name="connsiteX3" fmla="*/ 163 w 240407"/>
                  <a:gd name="connsiteY3" fmla="*/ 77455 h 676804"/>
                  <a:gd name="connsiteX4" fmla="*/ 232192 w 240407"/>
                  <a:gd name="connsiteY4" fmla="*/ 8145 h 676804"/>
                  <a:gd name="connsiteX5" fmla="*/ 184567 w 240407"/>
                  <a:gd name="connsiteY5" fmla="*/ 200550 h 676804"/>
                  <a:gd name="connsiteX6" fmla="*/ 173137 w 240407"/>
                  <a:gd name="connsiteY6" fmla="*/ 345330 h 676804"/>
                  <a:gd name="connsiteX7" fmla="*/ 218857 w 240407"/>
                  <a:gd name="connsiteY7" fmla="*/ 676800 h 676804"/>
                  <a:gd name="connsiteX0" fmla="*/ 218857 w 240407"/>
                  <a:gd name="connsiteY0" fmla="*/ 849550 h 849554"/>
                  <a:gd name="connsiteX1" fmla="*/ 119797 w 240407"/>
                  <a:gd name="connsiteY1" fmla="*/ 510460 h 849554"/>
                  <a:gd name="connsiteX2" fmla="*/ 194092 w 240407"/>
                  <a:gd name="connsiteY2" fmla="*/ 182800 h 849554"/>
                  <a:gd name="connsiteX3" fmla="*/ 163 w 240407"/>
                  <a:gd name="connsiteY3" fmla="*/ 250205 h 849554"/>
                  <a:gd name="connsiteX4" fmla="*/ 232192 w 240407"/>
                  <a:gd name="connsiteY4" fmla="*/ 1245 h 849554"/>
                  <a:gd name="connsiteX5" fmla="*/ 184567 w 240407"/>
                  <a:gd name="connsiteY5" fmla="*/ 373300 h 849554"/>
                  <a:gd name="connsiteX6" fmla="*/ 173137 w 240407"/>
                  <a:gd name="connsiteY6" fmla="*/ 518080 h 849554"/>
                  <a:gd name="connsiteX7" fmla="*/ 218857 w 240407"/>
                  <a:gd name="connsiteY7" fmla="*/ 849550 h 849554"/>
                  <a:gd name="connsiteX0" fmla="*/ 218700 w 240250"/>
                  <a:gd name="connsiteY0" fmla="*/ 849469 h 849473"/>
                  <a:gd name="connsiteX1" fmla="*/ 119640 w 240250"/>
                  <a:gd name="connsiteY1" fmla="*/ 510379 h 849473"/>
                  <a:gd name="connsiteX2" fmla="*/ 224415 w 240250"/>
                  <a:gd name="connsiteY2" fmla="*/ 73984 h 849473"/>
                  <a:gd name="connsiteX3" fmla="*/ 6 w 240250"/>
                  <a:gd name="connsiteY3" fmla="*/ 250124 h 849473"/>
                  <a:gd name="connsiteX4" fmla="*/ 232035 w 240250"/>
                  <a:gd name="connsiteY4" fmla="*/ 1164 h 849473"/>
                  <a:gd name="connsiteX5" fmla="*/ 184410 w 240250"/>
                  <a:gd name="connsiteY5" fmla="*/ 373219 h 849473"/>
                  <a:gd name="connsiteX6" fmla="*/ 172980 w 240250"/>
                  <a:gd name="connsiteY6" fmla="*/ 517999 h 849473"/>
                  <a:gd name="connsiteX7" fmla="*/ 218700 w 240250"/>
                  <a:gd name="connsiteY7" fmla="*/ 849469 h 849473"/>
                  <a:gd name="connsiteX0" fmla="*/ 218718 w 240268"/>
                  <a:gd name="connsiteY0" fmla="*/ 849452 h 849456"/>
                  <a:gd name="connsiteX1" fmla="*/ 119658 w 240268"/>
                  <a:gd name="connsiteY1" fmla="*/ 510362 h 849456"/>
                  <a:gd name="connsiteX2" fmla="*/ 216813 w 240268"/>
                  <a:gd name="connsiteY2" fmla="*/ 48359 h 849456"/>
                  <a:gd name="connsiteX3" fmla="*/ 24 w 240268"/>
                  <a:gd name="connsiteY3" fmla="*/ 250107 h 849456"/>
                  <a:gd name="connsiteX4" fmla="*/ 232053 w 240268"/>
                  <a:gd name="connsiteY4" fmla="*/ 1147 h 849456"/>
                  <a:gd name="connsiteX5" fmla="*/ 184428 w 240268"/>
                  <a:gd name="connsiteY5" fmla="*/ 373202 h 849456"/>
                  <a:gd name="connsiteX6" fmla="*/ 172998 w 240268"/>
                  <a:gd name="connsiteY6" fmla="*/ 517982 h 849456"/>
                  <a:gd name="connsiteX7" fmla="*/ 218718 w 240268"/>
                  <a:gd name="connsiteY7" fmla="*/ 849452 h 849456"/>
                  <a:gd name="connsiteX0" fmla="*/ 211099 w 232177"/>
                  <a:gd name="connsiteY0" fmla="*/ 849328 h 849332"/>
                  <a:gd name="connsiteX1" fmla="*/ 112039 w 232177"/>
                  <a:gd name="connsiteY1" fmla="*/ 510238 h 849332"/>
                  <a:gd name="connsiteX2" fmla="*/ 209194 w 232177"/>
                  <a:gd name="connsiteY2" fmla="*/ 48235 h 849332"/>
                  <a:gd name="connsiteX3" fmla="*/ 25 w 232177"/>
                  <a:gd name="connsiteY3" fmla="*/ 255892 h 849332"/>
                  <a:gd name="connsiteX4" fmla="*/ 224434 w 232177"/>
                  <a:gd name="connsiteY4" fmla="*/ 1023 h 849332"/>
                  <a:gd name="connsiteX5" fmla="*/ 176809 w 232177"/>
                  <a:gd name="connsiteY5" fmla="*/ 373078 h 849332"/>
                  <a:gd name="connsiteX6" fmla="*/ 165379 w 232177"/>
                  <a:gd name="connsiteY6" fmla="*/ 517858 h 849332"/>
                  <a:gd name="connsiteX7" fmla="*/ 211099 w 232177"/>
                  <a:gd name="connsiteY7" fmla="*/ 849328 h 849332"/>
                  <a:gd name="connsiteX0" fmla="*/ 211991 w 233069"/>
                  <a:gd name="connsiteY0" fmla="*/ 849433 h 849437"/>
                  <a:gd name="connsiteX1" fmla="*/ 112931 w 233069"/>
                  <a:gd name="connsiteY1" fmla="*/ 510343 h 849437"/>
                  <a:gd name="connsiteX2" fmla="*/ 210086 w 233069"/>
                  <a:gd name="connsiteY2" fmla="*/ 48340 h 849437"/>
                  <a:gd name="connsiteX3" fmla="*/ 917 w 233069"/>
                  <a:gd name="connsiteY3" fmla="*/ 255997 h 849437"/>
                  <a:gd name="connsiteX4" fmla="*/ 225326 w 233069"/>
                  <a:gd name="connsiteY4" fmla="*/ 1128 h 849437"/>
                  <a:gd name="connsiteX5" fmla="*/ 177701 w 233069"/>
                  <a:gd name="connsiteY5" fmla="*/ 373183 h 849437"/>
                  <a:gd name="connsiteX6" fmla="*/ 166271 w 233069"/>
                  <a:gd name="connsiteY6" fmla="*/ 517963 h 849437"/>
                  <a:gd name="connsiteX7" fmla="*/ 211991 w 233069"/>
                  <a:gd name="connsiteY7" fmla="*/ 849433 h 849437"/>
                  <a:gd name="connsiteX0" fmla="*/ 211363 w 232441"/>
                  <a:gd name="connsiteY0" fmla="*/ 849426 h 849430"/>
                  <a:gd name="connsiteX1" fmla="*/ 112303 w 232441"/>
                  <a:gd name="connsiteY1" fmla="*/ 510336 h 849430"/>
                  <a:gd name="connsiteX2" fmla="*/ 209458 w 232441"/>
                  <a:gd name="connsiteY2" fmla="*/ 48333 h 849430"/>
                  <a:gd name="connsiteX3" fmla="*/ 289 w 232441"/>
                  <a:gd name="connsiteY3" fmla="*/ 255990 h 849430"/>
                  <a:gd name="connsiteX4" fmla="*/ 224698 w 232441"/>
                  <a:gd name="connsiteY4" fmla="*/ 1121 h 849430"/>
                  <a:gd name="connsiteX5" fmla="*/ 177073 w 232441"/>
                  <a:gd name="connsiteY5" fmla="*/ 373176 h 849430"/>
                  <a:gd name="connsiteX6" fmla="*/ 165643 w 232441"/>
                  <a:gd name="connsiteY6" fmla="*/ 517956 h 849430"/>
                  <a:gd name="connsiteX7" fmla="*/ 211363 w 232441"/>
                  <a:gd name="connsiteY7" fmla="*/ 849426 h 84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441" h="849430">
                    <a:moveTo>
                      <a:pt x="211363" y="849426"/>
                    </a:moveTo>
                    <a:cubicBezTo>
                      <a:pt x="202473" y="848156"/>
                      <a:pt x="112620" y="643851"/>
                      <a:pt x="112303" y="510336"/>
                    </a:cubicBezTo>
                    <a:cubicBezTo>
                      <a:pt x="111986" y="376821"/>
                      <a:pt x="228127" y="90724"/>
                      <a:pt x="209458" y="48333"/>
                    </a:cubicBezTo>
                    <a:cubicBezTo>
                      <a:pt x="190789" y="5942"/>
                      <a:pt x="-8601" y="288482"/>
                      <a:pt x="289" y="255990"/>
                    </a:cubicBezTo>
                    <a:cubicBezTo>
                      <a:pt x="9179" y="223498"/>
                      <a:pt x="195234" y="-18410"/>
                      <a:pt x="224698" y="1121"/>
                    </a:cubicBezTo>
                    <a:cubicBezTo>
                      <a:pt x="254162" y="20652"/>
                      <a:pt x="191043" y="315391"/>
                      <a:pt x="177073" y="373176"/>
                    </a:cubicBezTo>
                    <a:cubicBezTo>
                      <a:pt x="163103" y="430961"/>
                      <a:pt x="156436" y="443661"/>
                      <a:pt x="165643" y="517956"/>
                    </a:cubicBezTo>
                    <a:cubicBezTo>
                      <a:pt x="174850" y="592251"/>
                      <a:pt x="220253" y="850696"/>
                      <a:pt x="211363" y="849426"/>
                    </a:cubicBezTo>
                    <a:close/>
                  </a:path>
                </a:pathLst>
              </a:custGeom>
              <a:solidFill>
                <a:srgbClr val="D4D2B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4366791" y="2722645"/>
                <a:ext cx="998226" cy="773794"/>
              </a:xfrm>
              <a:prstGeom prst="ellipse">
                <a:avLst/>
              </a:prstGeom>
              <a:solidFill>
                <a:srgbClr val="705D2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4682179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936027" y="3059465"/>
                <a:ext cx="105297" cy="1024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772650" y="3199035"/>
                <a:ext cx="186507" cy="137817"/>
              </a:xfrm>
              <a:custGeom>
                <a:avLst/>
                <a:gdLst>
                  <a:gd name="connsiteX0" fmla="*/ 0 w 298512"/>
                  <a:gd name="connsiteY0" fmla="*/ 77153 h 154305"/>
                  <a:gd name="connsiteX1" fmla="*/ 149256 w 298512"/>
                  <a:gd name="connsiteY1" fmla="*/ 0 h 154305"/>
                  <a:gd name="connsiteX2" fmla="*/ 298512 w 298512"/>
                  <a:gd name="connsiteY2" fmla="*/ 77153 h 154305"/>
                  <a:gd name="connsiteX3" fmla="*/ 149256 w 298512"/>
                  <a:gd name="connsiteY3" fmla="*/ 154306 h 154305"/>
                  <a:gd name="connsiteX4" fmla="*/ 0 w 298512"/>
                  <a:gd name="connsiteY4" fmla="*/ 77153 h 154305"/>
                  <a:gd name="connsiteX0" fmla="*/ 4 w 298516"/>
                  <a:gd name="connsiteY0" fmla="*/ 77153 h 194311"/>
                  <a:gd name="connsiteX1" fmla="*/ 149260 w 298516"/>
                  <a:gd name="connsiteY1" fmla="*/ 0 h 194311"/>
                  <a:gd name="connsiteX2" fmla="*/ 298516 w 298516"/>
                  <a:gd name="connsiteY2" fmla="*/ 77153 h 194311"/>
                  <a:gd name="connsiteX3" fmla="*/ 145450 w 298516"/>
                  <a:gd name="connsiteY3" fmla="*/ 194311 h 194311"/>
                  <a:gd name="connsiteX4" fmla="*/ 4 w 298516"/>
                  <a:gd name="connsiteY4" fmla="*/ 77153 h 194311"/>
                  <a:gd name="connsiteX0" fmla="*/ 67 w 298579"/>
                  <a:gd name="connsiteY0" fmla="*/ 77153 h 226696"/>
                  <a:gd name="connsiteX1" fmla="*/ 149323 w 298579"/>
                  <a:gd name="connsiteY1" fmla="*/ 0 h 226696"/>
                  <a:gd name="connsiteX2" fmla="*/ 298579 w 298579"/>
                  <a:gd name="connsiteY2" fmla="*/ 77153 h 226696"/>
                  <a:gd name="connsiteX3" fmla="*/ 164563 w 298579"/>
                  <a:gd name="connsiteY3" fmla="*/ 226696 h 226696"/>
                  <a:gd name="connsiteX4" fmla="*/ 67 w 298579"/>
                  <a:gd name="connsiteY4" fmla="*/ 77153 h 2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579" h="226696">
                    <a:moveTo>
                      <a:pt x="67" y="77153"/>
                    </a:moveTo>
                    <a:cubicBezTo>
                      <a:pt x="-2473" y="39370"/>
                      <a:pt x="66891" y="0"/>
                      <a:pt x="149323" y="0"/>
                    </a:cubicBezTo>
                    <a:cubicBezTo>
                      <a:pt x="231755" y="0"/>
                      <a:pt x="298579" y="34543"/>
                      <a:pt x="298579" y="77153"/>
                    </a:cubicBezTo>
                    <a:cubicBezTo>
                      <a:pt x="298579" y="119763"/>
                      <a:pt x="246995" y="226696"/>
                      <a:pt x="164563" y="226696"/>
                    </a:cubicBezTo>
                    <a:cubicBezTo>
                      <a:pt x="82131" y="226696"/>
                      <a:pt x="2607" y="114936"/>
                      <a:pt x="67" y="7715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1" name="Gruppieren 50"/>
              <p:cNvGrpSpPr/>
              <p:nvPr/>
            </p:nvGrpSpPr>
            <p:grpSpPr>
              <a:xfrm>
                <a:off x="4236860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39" name="Gruppieren 38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33" name="Freihandform 32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" name="Freihandform 34"/>
                  <p:cNvSpPr/>
                  <p:nvPr/>
                </p:nvSpPr>
                <p:spPr>
                  <a:xfrm>
                    <a:off x="4223472" y="3973683"/>
                    <a:ext cx="329869" cy="526304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6" name="Gruppieren 45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43" name="Freihandform 42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" name="Freihandform 43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5" name="Freihandform 44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2" name="Gruppieren 51"/>
              <p:cNvGrpSpPr/>
              <p:nvPr/>
            </p:nvGrpSpPr>
            <p:grpSpPr>
              <a:xfrm flipH="1">
                <a:off x="5001461" y="2338989"/>
                <a:ext cx="493489" cy="1069670"/>
                <a:chOff x="4058223" y="3811762"/>
                <a:chExt cx="517825" cy="1153277"/>
              </a:xfrm>
            </p:grpSpPr>
            <p:grpSp>
              <p:nvGrpSpPr>
                <p:cNvPr id="53" name="Gruppieren 52"/>
                <p:cNvGrpSpPr/>
                <p:nvPr/>
              </p:nvGrpSpPr>
              <p:grpSpPr>
                <a:xfrm>
                  <a:off x="4142947" y="3811762"/>
                  <a:ext cx="433101" cy="691011"/>
                  <a:chOff x="4171857" y="3868912"/>
                  <a:chExt cx="433101" cy="691011"/>
                </a:xfrm>
              </p:grpSpPr>
              <p:sp>
                <p:nvSpPr>
                  <p:cNvPr id="58" name="Freihandform 57"/>
                  <p:cNvSpPr/>
                  <p:nvPr/>
                </p:nvSpPr>
                <p:spPr>
                  <a:xfrm>
                    <a:off x="4171857" y="3868912"/>
                    <a:ext cx="433101" cy="691011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CDCDB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" name="Freihandform 58"/>
                  <p:cNvSpPr/>
                  <p:nvPr/>
                </p:nvSpPr>
                <p:spPr>
                  <a:xfrm>
                    <a:off x="4223476" y="3973685"/>
                    <a:ext cx="329869" cy="526305"/>
                  </a:xfrm>
                  <a:custGeom>
                    <a:avLst/>
                    <a:gdLst>
                      <a:gd name="connsiteX0" fmla="*/ 280701 w 433101"/>
                      <a:gd name="connsiteY0" fmla="*/ 691011 h 691011"/>
                      <a:gd name="connsiteX1" fmla="*/ 285 w 433101"/>
                      <a:gd name="connsiteY1" fmla="*/ 386211 h 691011"/>
                      <a:gd name="connsiteX2" fmla="*/ 231933 w 433101"/>
                      <a:gd name="connsiteY2" fmla="*/ 2163 h 691011"/>
                      <a:gd name="connsiteX3" fmla="*/ 433101 w 433101"/>
                      <a:gd name="connsiteY3" fmla="*/ 569091 h 69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101" h="691011">
                        <a:moveTo>
                          <a:pt x="280701" y="691011"/>
                        </a:moveTo>
                        <a:cubicBezTo>
                          <a:pt x="144557" y="596015"/>
                          <a:pt x="8413" y="501019"/>
                          <a:pt x="285" y="386211"/>
                        </a:cubicBezTo>
                        <a:cubicBezTo>
                          <a:pt x="-7843" y="271403"/>
                          <a:pt x="159797" y="-28317"/>
                          <a:pt x="231933" y="2163"/>
                        </a:cubicBezTo>
                        <a:cubicBezTo>
                          <a:pt x="304069" y="32643"/>
                          <a:pt x="368585" y="300867"/>
                          <a:pt x="433101" y="569091"/>
                        </a:cubicBezTo>
                      </a:path>
                    </a:pathLst>
                  </a:custGeom>
                  <a:solidFill>
                    <a:srgbClr val="EFEAE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4" name="Gruppieren 53"/>
                <p:cNvGrpSpPr/>
                <p:nvPr/>
              </p:nvGrpSpPr>
              <p:grpSpPr>
                <a:xfrm>
                  <a:off x="4058223" y="4739031"/>
                  <a:ext cx="511872" cy="226008"/>
                  <a:chOff x="4058223" y="4739031"/>
                  <a:chExt cx="511872" cy="226008"/>
                </a:xfrm>
              </p:grpSpPr>
              <p:sp>
                <p:nvSpPr>
                  <p:cNvPr id="55" name="Freihandform 54"/>
                  <p:cNvSpPr/>
                  <p:nvPr/>
                </p:nvSpPr>
                <p:spPr>
                  <a:xfrm>
                    <a:off x="4058223" y="4739031"/>
                    <a:ext cx="511872" cy="82524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9110" h="82524">
                        <a:moveTo>
                          <a:pt x="499110" y="82524"/>
                        </a:moveTo>
                        <a:cubicBezTo>
                          <a:pt x="450215" y="54107"/>
                          <a:pt x="401320" y="25691"/>
                          <a:pt x="318135" y="12039"/>
                        </a:cubicBezTo>
                        <a:cubicBezTo>
                          <a:pt x="234950" y="-1613"/>
                          <a:pt x="117475" y="-502"/>
                          <a:pt x="0" y="609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Freihandform 55"/>
                  <p:cNvSpPr/>
                  <p:nvPr/>
                </p:nvSpPr>
                <p:spPr>
                  <a:xfrm>
                    <a:off x="4068414" y="4823190"/>
                    <a:ext cx="491490" cy="39627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70589 h 85829"/>
                      <a:gd name="connsiteX1" fmla="*/ 304800 w 485775"/>
                      <a:gd name="connsiteY1" fmla="*/ 104 h 85829"/>
                      <a:gd name="connsiteX2" fmla="*/ 0 w 485775"/>
                      <a:gd name="connsiteY2" fmla="*/ 85829 h 85829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85775 w 485775"/>
                      <a:gd name="connsiteY0" fmla="*/ 38427 h 53667"/>
                      <a:gd name="connsiteX1" fmla="*/ 299085 w 485775"/>
                      <a:gd name="connsiteY1" fmla="*/ 327 h 53667"/>
                      <a:gd name="connsiteX2" fmla="*/ 0 w 485775"/>
                      <a:gd name="connsiteY2" fmla="*/ 53667 h 53667"/>
                      <a:gd name="connsiteX0" fmla="*/ 491490 w 491490"/>
                      <a:gd name="connsiteY0" fmla="*/ 45187 h 45187"/>
                      <a:gd name="connsiteX1" fmla="*/ 304800 w 491490"/>
                      <a:gd name="connsiteY1" fmla="*/ 7087 h 45187"/>
                      <a:gd name="connsiteX2" fmla="*/ 0 w 491490"/>
                      <a:gd name="connsiteY2" fmla="*/ 22327 h 45187"/>
                      <a:gd name="connsiteX0" fmla="*/ 491490 w 491490"/>
                      <a:gd name="connsiteY0" fmla="*/ 39627 h 39627"/>
                      <a:gd name="connsiteX1" fmla="*/ 304800 w 491490"/>
                      <a:gd name="connsiteY1" fmla="*/ 1527 h 39627"/>
                      <a:gd name="connsiteX2" fmla="*/ 0 w 491490"/>
                      <a:gd name="connsiteY2" fmla="*/ 16767 h 3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39627">
                        <a:moveTo>
                          <a:pt x="491490" y="39627"/>
                        </a:moveTo>
                        <a:cubicBezTo>
                          <a:pt x="442595" y="11210"/>
                          <a:pt x="386715" y="5337"/>
                          <a:pt x="304800" y="1527"/>
                        </a:cubicBezTo>
                        <a:cubicBezTo>
                          <a:pt x="222885" y="-2283"/>
                          <a:pt x="163195" y="416"/>
                          <a:pt x="0" y="16767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7" name="Freihandform 56"/>
                  <p:cNvSpPr/>
                  <p:nvPr/>
                </p:nvSpPr>
                <p:spPr>
                  <a:xfrm>
                    <a:off x="4065843" y="4867586"/>
                    <a:ext cx="491490" cy="97453"/>
                  </a:xfrm>
                  <a:custGeom>
                    <a:avLst/>
                    <a:gdLst>
                      <a:gd name="connsiteX0" fmla="*/ 499110 w 499110"/>
                      <a:gd name="connsiteY0" fmla="*/ 82524 h 82524"/>
                      <a:gd name="connsiteX1" fmla="*/ 318135 w 499110"/>
                      <a:gd name="connsiteY1" fmla="*/ 12039 h 82524"/>
                      <a:gd name="connsiteX2" fmla="*/ 0 w 499110"/>
                      <a:gd name="connsiteY2" fmla="*/ 609 h 82524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72366 h 148566"/>
                      <a:gd name="connsiteX1" fmla="*/ 310515 w 491490"/>
                      <a:gd name="connsiteY1" fmla="*/ 1881 h 148566"/>
                      <a:gd name="connsiteX2" fmla="*/ 0 w 491490"/>
                      <a:gd name="connsiteY2" fmla="*/ 148566 h 148566"/>
                      <a:gd name="connsiteX0" fmla="*/ 491490 w 491490"/>
                      <a:gd name="connsiteY0" fmla="*/ 21253 h 97453"/>
                      <a:gd name="connsiteX1" fmla="*/ 276225 w 491490"/>
                      <a:gd name="connsiteY1" fmla="*/ 9823 h 97453"/>
                      <a:gd name="connsiteX2" fmla="*/ 0 w 491490"/>
                      <a:gd name="connsiteY2" fmla="*/ 97453 h 9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1490" h="97453">
                        <a:moveTo>
                          <a:pt x="491490" y="21253"/>
                        </a:moveTo>
                        <a:cubicBezTo>
                          <a:pt x="442595" y="-7164"/>
                          <a:pt x="358140" y="-2877"/>
                          <a:pt x="276225" y="9823"/>
                        </a:cubicBezTo>
                        <a:cubicBezTo>
                          <a:pt x="194310" y="22523"/>
                          <a:pt x="132715" y="33477"/>
                          <a:pt x="0" y="97453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sp>
            <p:nvSpPr>
              <p:cNvPr id="60" name="Ellipse 59"/>
              <p:cNvSpPr/>
              <p:nvPr/>
            </p:nvSpPr>
            <p:spPr>
              <a:xfrm>
                <a:off x="4720556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4955005" y="3102331"/>
                <a:ext cx="43570" cy="424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6" name="Gruppieren 75"/>
          <p:cNvGrpSpPr/>
          <p:nvPr/>
        </p:nvGrpSpPr>
        <p:grpSpPr>
          <a:xfrm>
            <a:off x="1762615" y="1872203"/>
            <a:ext cx="2651784" cy="1265892"/>
            <a:chOff x="225640" y="1786890"/>
            <a:chExt cx="3759131" cy="1794510"/>
          </a:xfrm>
        </p:grpSpPr>
        <p:cxnSp>
          <p:nvCxnSpPr>
            <p:cNvPr id="67" name="Gerade Verbindung 66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ihandform 73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chemeClr val="tx2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284" name="Gruppieren 11283"/>
          <p:cNvGrpSpPr/>
          <p:nvPr/>
        </p:nvGrpSpPr>
        <p:grpSpPr>
          <a:xfrm>
            <a:off x="579885" y="1947660"/>
            <a:ext cx="1125234" cy="1237050"/>
            <a:chOff x="827870" y="4313372"/>
            <a:chExt cx="1125234" cy="1237050"/>
          </a:xfrm>
        </p:grpSpPr>
        <p:grpSp>
          <p:nvGrpSpPr>
            <p:cNvPr id="11282" name="Gruppieren 11281"/>
            <p:cNvGrpSpPr/>
            <p:nvPr/>
          </p:nvGrpSpPr>
          <p:grpSpPr>
            <a:xfrm>
              <a:off x="1266785" y="4313372"/>
              <a:ext cx="686319" cy="1052881"/>
              <a:chOff x="1180520" y="4240597"/>
              <a:chExt cx="686319" cy="1052881"/>
            </a:xfrm>
          </p:grpSpPr>
          <p:grpSp>
            <p:nvGrpSpPr>
              <p:cNvPr id="11280" name="Gruppieren 11279"/>
              <p:cNvGrpSpPr/>
              <p:nvPr/>
            </p:nvGrpSpPr>
            <p:grpSpPr>
              <a:xfrm>
                <a:off x="1180520" y="4452291"/>
                <a:ext cx="353496" cy="841187"/>
                <a:chOff x="1173750" y="4460902"/>
                <a:chExt cx="353496" cy="841187"/>
              </a:xfrm>
            </p:grpSpPr>
            <p:cxnSp>
              <p:nvCxnSpPr>
                <p:cNvPr id="11271" name="Gerade Verbindung 11270"/>
                <p:cNvCxnSpPr/>
                <p:nvPr/>
              </p:nvCxnSpPr>
              <p:spPr>
                <a:xfrm>
                  <a:off x="1392906" y="4734433"/>
                  <a:ext cx="0" cy="56765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Gerade Verbindung 189"/>
                <p:cNvCxnSpPr/>
                <p:nvPr/>
              </p:nvCxnSpPr>
              <p:spPr>
                <a:xfrm flipH="1">
                  <a:off x="1173750" y="5302089"/>
                  <a:ext cx="21907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Gerade Verbindung 195"/>
                <p:cNvCxnSpPr/>
                <p:nvPr/>
              </p:nvCxnSpPr>
              <p:spPr>
                <a:xfrm>
                  <a:off x="1392906" y="4460902"/>
                  <a:ext cx="0" cy="2735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Gerade Verbindung 196"/>
                <p:cNvCxnSpPr/>
                <p:nvPr/>
              </p:nvCxnSpPr>
              <p:spPr>
                <a:xfrm flipH="1">
                  <a:off x="1392988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199"/>
                <p:cNvCxnSpPr/>
                <p:nvPr/>
              </p:nvCxnSpPr>
              <p:spPr>
                <a:xfrm>
                  <a:off x="1258730" y="4511191"/>
                  <a:ext cx="134258" cy="22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81" name="Bogen 11280"/>
              <p:cNvSpPr/>
              <p:nvPr/>
            </p:nvSpPr>
            <p:spPr>
              <a:xfrm>
                <a:off x="1460841" y="4416445"/>
                <a:ext cx="206769" cy="206769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4" name="Bogen 203"/>
              <p:cNvSpPr/>
              <p:nvPr/>
            </p:nvSpPr>
            <p:spPr>
              <a:xfrm>
                <a:off x="1361442" y="4313372"/>
                <a:ext cx="405566" cy="40556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5" name="Bogen 204"/>
              <p:cNvSpPr/>
              <p:nvPr/>
            </p:nvSpPr>
            <p:spPr>
              <a:xfrm>
                <a:off x="1315723" y="4240597"/>
                <a:ext cx="551116" cy="551116"/>
              </a:xfrm>
              <a:prstGeom prst="arc">
                <a:avLst>
                  <a:gd name="adj1" fmla="val 17931669"/>
                  <a:gd name="adj2" fmla="val 362571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283" name="Textfeld 11282"/>
            <p:cNvSpPr txBox="1"/>
            <p:nvPr/>
          </p:nvSpPr>
          <p:spPr>
            <a:xfrm>
              <a:off x="827870" y="5181090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RF</a:t>
              </a:r>
            </a:p>
          </p:txBody>
        </p:sp>
      </p:grpSp>
      <p:grpSp>
        <p:nvGrpSpPr>
          <p:cNvPr id="210" name="Gruppieren 209"/>
          <p:cNvGrpSpPr/>
          <p:nvPr/>
        </p:nvGrpSpPr>
        <p:grpSpPr>
          <a:xfrm rot="5400000">
            <a:off x="1740503" y="1865638"/>
            <a:ext cx="2651784" cy="1265892"/>
            <a:chOff x="225640" y="1786890"/>
            <a:chExt cx="3759131" cy="1794510"/>
          </a:xfrm>
        </p:grpSpPr>
        <p:cxnSp>
          <p:nvCxnSpPr>
            <p:cNvPr id="211" name="Gerade Verbindung 210"/>
            <p:cNvCxnSpPr/>
            <p:nvPr/>
          </p:nvCxnSpPr>
          <p:spPr>
            <a:xfrm>
              <a:off x="225640" y="2667814"/>
              <a:ext cx="37591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Freihandform 211"/>
            <p:cNvSpPr/>
            <p:nvPr/>
          </p:nvSpPr>
          <p:spPr>
            <a:xfrm>
              <a:off x="392430" y="1786890"/>
              <a:ext cx="3329940" cy="1794510"/>
            </a:xfrm>
            <a:custGeom>
              <a:avLst/>
              <a:gdLst>
                <a:gd name="connsiteX0" fmla="*/ 0 w 3329940"/>
                <a:gd name="connsiteY0" fmla="*/ 880110 h 1794510"/>
                <a:gd name="connsiteX1" fmla="*/ 0 w 3329940"/>
                <a:gd name="connsiteY1" fmla="*/ 1794510 h 1794510"/>
                <a:gd name="connsiteX2" fmla="*/ 3326130 w 3329940"/>
                <a:gd name="connsiteY2" fmla="*/ 0 h 1794510"/>
                <a:gd name="connsiteX3" fmla="*/ 3326130 w 3329940"/>
                <a:gd name="connsiteY3" fmla="*/ 880110 h 1794510"/>
                <a:gd name="connsiteX4" fmla="*/ 3329940 w 3329940"/>
                <a:gd name="connsiteY4" fmla="*/ 880110 h 179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1794510">
                  <a:moveTo>
                    <a:pt x="0" y="880110"/>
                  </a:moveTo>
                  <a:lnTo>
                    <a:pt x="0" y="1794510"/>
                  </a:lnTo>
                  <a:lnTo>
                    <a:pt x="3326130" y="0"/>
                  </a:lnTo>
                  <a:lnTo>
                    <a:pt x="3326130" y="880110"/>
                  </a:lnTo>
                  <a:lnTo>
                    <a:pt x="3329940" y="880110"/>
                  </a:lnTo>
                </a:path>
              </a:pathLst>
            </a:custGeom>
            <a:solidFill>
              <a:srgbClr val="0070C0">
                <a:alpha val="34000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635058" y="1054983"/>
            <a:ext cx="641098" cy="630935"/>
            <a:chOff x="1443376" y="1015754"/>
            <a:chExt cx="641098" cy="630935"/>
          </a:xfrm>
        </p:grpSpPr>
        <p:sp>
          <p:nvSpPr>
            <p:cNvPr id="11295" name="Ellipse 11294"/>
            <p:cNvSpPr/>
            <p:nvPr/>
          </p:nvSpPr>
          <p:spPr>
            <a:xfrm>
              <a:off x="1492213" y="1375971"/>
              <a:ext cx="270718" cy="2707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2" name="Gerade Verbindung 151"/>
            <p:cNvCxnSpPr>
              <a:stCxn id="11295" idx="1"/>
              <a:endCxn id="11295" idx="5"/>
            </p:cNvCxnSpPr>
            <p:nvPr/>
          </p:nvCxnSpPr>
          <p:spPr>
            <a:xfrm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/>
            <p:cNvCxnSpPr>
              <a:stCxn id="11295" idx="3"/>
              <a:endCxn id="11295" idx="7"/>
            </p:cNvCxnSpPr>
            <p:nvPr/>
          </p:nvCxnSpPr>
          <p:spPr>
            <a:xfrm flipV="1">
              <a:off x="1531859" y="1415617"/>
              <a:ext cx="191426" cy="1914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feld 231"/>
            <p:cNvSpPr txBox="1"/>
            <p:nvPr/>
          </p:nvSpPr>
          <p:spPr>
            <a:xfrm>
              <a:off x="1443376" y="1015754"/>
              <a:ext cx="6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235" name="Textfeld 234"/>
          <p:cNvSpPr txBox="1"/>
          <p:nvPr/>
        </p:nvSpPr>
        <p:spPr>
          <a:xfrm>
            <a:off x="3031371" y="1077701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</a:t>
            </a:r>
            <a:r>
              <a:rPr lang="de-DE" baseline="-25000" dirty="0"/>
              <a:t>y</a:t>
            </a:r>
          </a:p>
        </p:txBody>
      </p:sp>
      <p:sp>
        <p:nvSpPr>
          <p:cNvPr id="236" name="Textfeld 235"/>
          <p:cNvSpPr txBox="1"/>
          <p:nvPr/>
        </p:nvSpPr>
        <p:spPr>
          <a:xfrm>
            <a:off x="4056993" y="2442365"/>
            <a:ext cx="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</a:t>
            </a:r>
            <a:r>
              <a:rPr lang="de-DE" baseline="-25000" dirty="0" err="1"/>
              <a:t>x</a:t>
            </a:r>
            <a:endParaRPr lang="de-DE" baseline="-25000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4605843" y="2025412"/>
            <a:ext cx="2995943" cy="4147450"/>
            <a:chOff x="4605843" y="2025412"/>
            <a:chExt cx="2995943" cy="4147450"/>
          </a:xfrm>
        </p:grpSpPr>
        <p:cxnSp>
          <p:nvCxnSpPr>
            <p:cNvPr id="218" name="Gerade Verbindung mit Pfeil 217"/>
            <p:cNvCxnSpPr/>
            <p:nvPr/>
          </p:nvCxnSpPr>
          <p:spPr bwMode="auto">
            <a:xfrm>
              <a:off x="4605843" y="2607250"/>
              <a:ext cx="1048623" cy="14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1" name="Gerade Verbindung mit Pfeil 220"/>
            <p:cNvCxnSpPr/>
            <p:nvPr/>
          </p:nvCxnSpPr>
          <p:spPr bwMode="auto">
            <a:xfrm>
              <a:off x="6616698" y="3188509"/>
              <a:ext cx="0" cy="935607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18" name="Gruppieren 17"/>
            <p:cNvGrpSpPr/>
            <p:nvPr/>
          </p:nvGrpSpPr>
          <p:grpSpPr>
            <a:xfrm>
              <a:off x="5575300" y="2025412"/>
              <a:ext cx="2026486" cy="1168074"/>
              <a:chOff x="5575300" y="2025412"/>
              <a:chExt cx="2026486" cy="1168074"/>
            </a:xfrm>
          </p:grpSpPr>
          <p:sp>
            <p:nvSpPr>
              <p:cNvPr id="11293" name="Rechteck 11292"/>
              <p:cNvSpPr/>
              <p:nvPr/>
            </p:nvSpPr>
            <p:spPr>
              <a:xfrm>
                <a:off x="5652216" y="2026275"/>
                <a:ext cx="1926714" cy="1162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Rechteck 8"/>
              <p:cNvSpPr/>
              <p:nvPr/>
            </p:nvSpPr>
            <p:spPr>
              <a:xfrm>
                <a:off x="5613400" y="2025412"/>
                <a:ext cx="1988386" cy="11680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echteck 11"/>
              <p:cNvSpPr/>
              <p:nvPr/>
            </p:nvSpPr>
            <p:spPr>
              <a:xfrm>
                <a:off x="6372225" y="2526013"/>
                <a:ext cx="94616" cy="1010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7051039" y="2824975"/>
                <a:ext cx="208915" cy="1010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Freihandform 13"/>
              <p:cNvSpPr/>
              <p:nvPr/>
            </p:nvSpPr>
            <p:spPr>
              <a:xfrm>
                <a:off x="5873114" y="2181222"/>
                <a:ext cx="409575" cy="146829"/>
              </a:xfrm>
              <a:custGeom>
                <a:avLst/>
                <a:gdLst>
                  <a:gd name="connsiteX0" fmla="*/ 0 w 409575"/>
                  <a:gd name="connsiteY0" fmla="*/ 146739 h 147020"/>
                  <a:gd name="connsiteX1" fmla="*/ 114300 w 409575"/>
                  <a:gd name="connsiteY1" fmla="*/ 123879 h 147020"/>
                  <a:gd name="connsiteX2" fmla="*/ 226695 w 409575"/>
                  <a:gd name="connsiteY2" fmla="*/ 54 h 147020"/>
                  <a:gd name="connsiteX3" fmla="*/ 312420 w 409575"/>
                  <a:gd name="connsiteY3" fmla="*/ 108639 h 147020"/>
                  <a:gd name="connsiteX4" fmla="*/ 409575 w 409575"/>
                  <a:gd name="connsiteY4" fmla="*/ 146739 h 147020"/>
                  <a:gd name="connsiteX0" fmla="*/ 0 w 409575"/>
                  <a:gd name="connsiteY0" fmla="*/ 146691 h 146972"/>
                  <a:gd name="connsiteX1" fmla="*/ 114300 w 409575"/>
                  <a:gd name="connsiteY1" fmla="*/ 123831 h 146972"/>
                  <a:gd name="connsiteX2" fmla="*/ 226695 w 409575"/>
                  <a:gd name="connsiteY2" fmla="*/ 6 h 146972"/>
                  <a:gd name="connsiteX3" fmla="*/ 284480 w 409575"/>
                  <a:gd name="connsiteY3" fmla="*/ 118751 h 146972"/>
                  <a:gd name="connsiteX4" fmla="*/ 409575 w 409575"/>
                  <a:gd name="connsiteY4" fmla="*/ 146691 h 146972"/>
                  <a:gd name="connsiteX0" fmla="*/ 0 w 409575"/>
                  <a:gd name="connsiteY0" fmla="*/ 146687 h 146829"/>
                  <a:gd name="connsiteX1" fmla="*/ 160020 w 409575"/>
                  <a:gd name="connsiteY1" fmla="*/ 121287 h 146829"/>
                  <a:gd name="connsiteX2" fmla="*/ 226695 w 409575"/>
                  <a:gd name="connsiteY2" fmla="*/ 2 h 146829"/>
                  <a:gd name="connsiteX3" fmla="*/ 284480 w 409575"/>
                  <a:gd name="connsiteY3" fmla="*/ 118747 h 146829"/>
                  <a:gd name="connsiteX4" fmla="*/ 409575 w 409575"/>
                  <a:gd name="connsiteY4" fmla="*/ 146687 h 14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5" h="146829">
                    <a:moveTo>
                      <a:pt x="0" y="146687"/>
                    </a:moveTo>
                    <a:cubicBezTo>
                      <a:pt x="38259" y="147480"/>
                      <a:pt x="122238" y="145734"/>
                      <a:pt x="160020" y="121287"/>
                    </a:cubicBezTo>
                    <a:cubicBezTo>
                      <a:pt x="197802" y="96840"/>
                      <a:pt x="205952" y="425"/>
                      <a:pt x="226695" y="2"/>
                    </a:cubicBezTo>
                    <a:cubicBezTo>
                      <a:pt x="247438" y="-421"/>
                      <a:pt x="254000" y="94300"/>
                      <a:pt x="284480" y="118747"/>
                    </a:cubicBezTo>
                    <a:cubicBezTo>
                      <a:pt x="314960" y="143194"/>
                      <a:pt x="376237" y="139860"/>
                      <a:pt x="409575" y="14668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Freihandform 82"/>
              <p:cNvSpPr/>
              <p:nvPr/>
            </p:nvSpPr>
            <p:spPr>
              <a:xfrm>
                <a:off x="6487161" y="2077683"/>
                <a:ext cx="409575" cy="250227"/>
              </a:xfrm>
              <a:custGeom>
                <a:avLst/>
                <a:gdLst>
                  <a:gd name="connsiteX0" fmla="*/ 0 w 409575"/>
                  <a:gd name="connsiteY0" fmla="*/ 146739 h 147020"/>
                  <a:gd name="connsiteX1" fmla="*/ 114300 w 409575"/>
                  <a:gd name="connsiteY1" fmla="*/ 123879 h 147020"/>
                  <a:gd name="connsiteX2" fmla="*/ 226695 w 409575"/>
                  <a:gd name="connsiteY2" fmla="*/ 54 h 147020"/>
                  <a:gd name="connsiteX3" fmla="*/ 312420 w 409575"/>
                  <a:gd name="connsiteY3" fmla="*/ 108639 h 147020"/>
                  <a:gd name="connsiteX4" fmla="*/ 409575 w 409575"/>
                  <a:gd name="connsiteY4" fmla="*/ 146739 h 147020"/>
                  <a:gd name="connsiteX0" fmla="*/ 0 w 409575"/>
                  <a:gd name="connsiteY0" fmla="*/ 146691 h 146972"/>
                  <a:gd name="connsiteX1" fmla="*/ 114300 w 409575"/>
                  <a:gd name="connsiteY1" fmla="*/ 123831 h 146972"/>
                  <a:gd name="connsiteX2" fmla="*/ 226695 w 409575"/>
                  <a:gd name="connsiteY2" fmla="*/ 6 h 146972"/>
                  <a:gd name="connsiteX3" fmla="*/ 284480 w 409575"/>
                  <a:gd name="connsiteY3" fmla="*/ 118751 h 146972"/>
                  <a:gd name="connsiteX4" fmla="*/ 409575 w 409575"/>
                  <a:gd name="connsiteY4" fmla="*/ 146691 h 146972"/>
                  <a:gd name="connsiteX0" fmla="*/ 0 w 409575"/>
                  <a:gd name="connsiteY0" fmla="*/ 146687 h 146829"/>
                  <a:gd name="connsiteX1" fmla="*/ 160020 w 409575"/>
                  <a:gd name="connsiteY1" fmla="*/ 121287 h 146829"/>
                  <a:gd name="connsiteX2" fmla="*/ 226695 w 409575"/>
                  <a:gd name="connsiteY2" fmla="*/ 2 h 146829"/>
                  <a:gd name="connsiteX3" fmla="*/ 284480 w 409575"/>
                  <a:gd name="connsiteY3" fmla="*/ 118747 h 146829"/>
                  <a:gd name="connsiteX4" fmla="*/ 409575 w 409575"/>
                  <a:gd name="connsiteY4" fmla="*/ 146687 h 14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5" h="146829">
                    <a:moveTo>
                      <a:pt x="0" y="146687"/>
                    </a:moveTo>
                    <a:cubicBezTo>
                      <a:pt x="38259" y="147480"/>
                      <a:pt x="122238" y="145734"/>
                      <a:pt x="160020" y="121287"/>
                    </a:cubicBezTo>
                    <a:cubicBezTo>
                      <a:pt x="197802" y="96840"/>
                      <a:pt x="205952" y="425"/>
                      <a:pt x="226695" y="2"/>
                    </a:cubicBezTo>
                    <a:cubicBezTo>
                      <a:pt x="247438" y="-421"/>
                      <a:pt x="254000" y="94300"/>
                      <a:pt x="284480" y="118747"/>
                    </a:cubicBezTo>
                    <a:cubicBezTo>
                      <a:pt x="314960" y="143194"/>
                      <a:pt x="376237" y="139860"/>
                      <a:pt x="409575" y="14668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5575300" y="2153925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RF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feld 84"/>
              <p:cNvSpPr txBox="1"/>
              <p:nvPr/>
            </p:nvSpPr>
            <p:spPr>
              <a:xfrm>
                <a:off x="5575300" y="2448595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de-DE" sz="10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feld 85"/>
              <p:cNvSpPr txBox="1"/>
              <p:nvPr/>
            </p:nvSpPr>
            <p:spPr>
              <a:xfrm>
                <a:off x="5575300" y="2750380"/>
                <a:ext cx="3688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de-DE" sz="105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de-DE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Gerade Verbindung mit Pfeil 10"/>
              <p:cNvCxnSpPr/>
              <p:nvPr/>
            </p:nvCxnSpPr>
            <p:spPr>
              <a:xfrm>
                <a:off x="5821680" y="2327910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/>
              <p:cNvCxnSpPr/>
              <p:nvPr/>
            </p:nvCxnSpPr>
            <p:spPr>
              <a:xfrm>
                <a:off x="5821680" y="2628333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76"/>
              <p:cNvCxnSpPr/>
              <p:nvPr/>
            </p:nvCxnSpPr>
            <p:spPr>
              <a:xfrm>
                <a:off x="5821680" y="2928755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/>
            <p:cNvGrpSpPr/>
            <p:nvPr/>
          </p:nvGrpSpPr>
          <p:grpSpPr>
            <a:xfrm>
              <a:off x="5551596" y="3941780"/>
              <a:ext cx="2029584" cy="2231082"/>
              <a:chOff x="5551596" y="3941780"/>
              <a:chExt cx="2029584" cy="2231082"/>
            </a:xfrm>
          </p:grpSpPr>
          <p:pic>
            <p:nvPicPr>
              <p:cNvPr id="11266" name="Picture 2" descr="C:\Users\Marvin.Noll\Desktop\mouseFF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216" y="4243898"/>
                <a:ext cx="1928964" cy="1928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Textfeld 86"/>
              <p:cNvSpPr txBox="1"/>
              <p:nvPr/>
            </p:nvSpPr>
            <p:spPr>
              <a:xfrm>
                <a:off x="5551596" y="3941780"/>
                <a:ext cx="1105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cs typeface="Times New Roman" panose="02020603050405020304" pitchFamily="18" charset="0"/>
                  </a:rPr>
                  <a:t>k-Raum</a:t>
                </a:r>
                <a:endParaRPr lang="de-DE" baseline="-25000" dirty="0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" name="Gruppieren 21"/>
          <p:cNvGrpSpPr/>
          <p:nvPr/>
        </p:nvGrpSpPr>
        <p:grpSpPr>
          <a:xfrm>
            <a:off x="2013835" y="3941780"/>
            <a:ext cx="3505924" cy="2246114"/>
            <a:chOff x="2013835" y="3941780"/>
            <a:chExt cx="3505924" cy="2246114"/>
          </a:xfrm>
        </p:grpSpPr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061" y="4635853"/>
              <a:ext cx="1370698" cy="5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33" name="Gerade Verbindung mit Pfeil 232"/>
            <p:cNvCxnSpPr/>
            <p:nvPr/>
          </p:nvCxnSpPr>
          <p:spPr bwMode="auto">
            <a:xfrm flipH="1">
              <a:off x="4309088" y="5218725"/>
              <a:ext cx="967141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C9D5D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16" name="Gruppieren 15"/>
            <p:cNvGrpSpPr/>
            <p:nvPr/>
          </p:nvGrpSpPr>
          <p:grpSpPr>
            <a:xfrm>
              <a:off x="2013835" y="3941780"/>
              <a:ext cx="2002769" cy="2246114"/>
              <a:chOff x="2013835" y="3941780"/>
              <a:chExt cx="2002769" cy="2246114"/>
            </a:xfrm>
          </p:grpSpPr>
          <p:pic>
            <p:nvPicPr>
              <p:cNvPr id="1126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 trans="6000" intensity="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8267" y="4249557"/>
                <a:ext cx="1938337" cy="1938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8" name="Textfeld 87"/>
              <p:cNvSpPr txBox="1"/>
              <p:nvPr/>
            </p:nvSpPr>
            <p:spPr>
              <a:xfrm>
                <a:off x="2013835" y="3941780"/>
                <a:ext cx="1105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cs typeface="Times New Roman" panose="02020603050405020304" pitchFamily="18" charset="0"/>
                  </a:rPr>
                  <a:t>Schnittbild</a:t>
                </a:r>
                <a:endParaRPr lang="de-DE" baseline="-25000" dirty="0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uppieren 6"/>
          <p:cNvGrpSpPr/>
          <p:nvPr/>
        </p:nvGrpSpPr>
        <p:grpSpPr>
          <a:xfrm>
            <a:off x="322419" y="966054"/>
            <a:ext cx="937760" cy="841421"/>
            <a:chOff x="322419" y="966054"/>
            <a:chExt cx="937760" cy="841421"/>
          </a:xfrm>
        </p:grpSpPr>
        <p:cxnSp>
          <p:nvCxnSpPr>
            <p:cNvPr id="94" name="Gerade Verbindung 93"/>
            <p:cNvCxnSpPr/>
            <p:nvPr/>
          </p:nvCxnSpPr>
          <p:spPr>
            <a:xfrm>
              <a:off x="646732" y="1664347"/>
              <a:ext cx="5238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feld 94"/>
            <p:cNvSpPr txBox="1"/>
            <p:nvPr/>
          </p:nvSpPr>
          <p:spPr>
            <a:xfrm>
              <a:off x="994749" y="1329537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7" name="Gerade Verbindung 96"/>
            <p:cNvCxnSpPr/>
            <p:nvPr/>
          </p:nvCxnSpPr>
          <p:spPr>
            <a:xfrm rot="16200000">
              <a:off x="384910" y="1396763"/>
              <a:ext cx="5238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feld 97"/>
            <p:cNvSpPr txBox="1"/>
            <p:nvPr/>
          </p:nvSpPr>
          <p:spPr>
            <a:xfrm>
              <a:off x="648964" y="966054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Ellipse 89"/>
            <p:cNvSpPr/>
            <p:nvPr/>
          </p:nvSpPr>
          <p:spPr>
            <a:xfrm>
              <a:off x="551019" y="1568634"/>
              <a:ext cx="191426" cy="19142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/>
            <p:cNvSpPr/>
            <p:nvPr/>
          </p:nvSpPr>
          <p:spPr>
            <a:xfrm>
              <a:off x="608221" y="1625836"/>
              <a:ext cx="77021" cy="770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Textfeld 98"/>
            <p:cNvSpPr txBox="1"/>
            <p:nvPr/>
          </p:nvSpPr>
          <p:spPr>
            <a:xfrm>
              <a:off x="322419" y="1438143"/>
              <a:ext cx="265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de-DE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MRT-Pulssequenzen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396608" y="1057588"/>
            <a:ext cx="3688830" cy="5087184"/>
            <a:chOff x="363052" y="1057588"/>
            <a:chExt cx="3688830" cy="5087184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69" y="1650913"/>
              <a:ext cx="3576597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1" t="3236" r="9175" b="5799"/>
            <a:stretch/>
          </p:blipFill>
          <p:spPr bwMode="auto">
            <a:xfrm>
              <a:off x="1132149" y="3984772"/>
              <a:ext cx="2150636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363052" y="1057588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 err="1"/>
                <a:t>Spinecho</a:t>
              </a:r>
              <a:r>
                <a:rPr lang="de-DE" sz="2200" u="sng" dirty="0"/>
                <a:t>-Sequenz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935204" y="1065618"/>
            <a:ext cx="3707143" cy="5079154"/>
            <a:chOff x="4968760" y="1065618"/>
            <a:chExt cx="3707143" cy="507915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8760" y="1650913"/>
              <a:ext cx="3707143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9405" y="3984772"/>
              <a:ext cx="2145852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feld 9"/>
            <p:cNvSpPr txBox="1"/>
            <p:nvPr/>
          </p:nvSpPr>
          <p:spPr>
            <a:xfrm>
              <a:off x="4968760" y="1065618"/>
              <a:ext cx="3688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200" u="sng" dirty="0"/>
                <a:t>EPI-Sequenz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2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1" name="Gerade Verbindung 2060"/>
          <p:cNvCxnSpPr/>
          <p:nvPr/>
        </p:nvCxnSpPr>
        <p:spPr>
          <a:xfrm>
            <a:off x="210832" y="3511163"/>
            <a:ext cx="855216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8</a:t>
            </a:fld>
            <a:endParaRPr lang="de-DE"/>
          </a:p>
        </p:txBody>
      </p:sp>
      <p:sp>
        <p:nvSpPr>
          <p:cNvPr id="2059" name="Titel 20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NMR &amp; MRI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2895795" y="3621534"/>
            <a:ext cx="1858918" cy="2574434"/>
            <a:chOff x="4775887" y="1155069"/>
            <a:chExt cx="2851831" cy="3949529"/>
          </a:xfrm>
        </p:grpSpPr>
        <p:sp>
          <p:nvSpPr>
            <p:cNvPr id="39" name="Rechteck 40"/>
            <p:cNvSpPr/>
            <p:nvPr/>
          </p:nvSpPr>
          <p:spPr bwMode="auto">
            <a:xfrm>
              <a:off x="6506051" y="1155069"/>
              <a:ext cx="171416" cy="296422"/>
            </a:xfrm>
            <a:custGeom>
              <a:avLst/>
              <a:gdLst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0 h 210820"/>
                <a:gd name="connsiteX1" fmla="*/ 135573 w 135573"/>
                <a:gd name="connsiteY1" fmla="*/ 0 h 210820"/>
                <a:gd name="connsiteX2" fmla="*/ 135573 w 135573"/>
                <a:gd name="connsiteY2" fmla="*/ 210820 h 210820"/>
                <a:gd name="connsiteX3" fmla="*/ 0 w 135573"/>
                <a:gd name="connsiteY3" fmla="*/ 210820 h 210820"/>
                <a:gd name="connsiteX4" fmla="*/ 0 w 135573"/>
                <a:gd name="connsiteY4" fmla="*/ 0 h 210820"/>
                <a:gd name="connsiteX0" fmla="*/ 0 w 135573"/>
                <a:gd name="connsiteY0" fmla="*/ 23621 h 234441"/>
                <a:gd name="connsiteX1" fmla="*/ 135573 w 135573"/>
                <a:gd name="connsiteY1" fmla="*/ 23621 h 234441"/>
                <a:gd name="connsiteX2" fmla="*/ 135573 w 135573"/>
                <a:gd name="connsiteY2" fmla="*/ 234441 h 234441"/>
                <a:gd name="connsiteX3" fmla="*/ 0 w 135573"/>
                <a:gd name="connsiteY3" fmla="*/ 234441 h 234441"/>
                <a:gd name="connsiteX4" fmla="*/ 0 w 135573"/>
                <a:gd name="connsiteY4" fmla="*/ 23621 h 23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73" h="234441">
                  <a:moveTo>
                    <a:pt x="0" y="23621"/>
                  </a:moveTo>
                  <a:cubicBezTo>
                    <a:pt x="64241" y="-43054"/>
                    <a:pt x="90382" y="56006"/>
                    <a:pt x="135573" y="23621"/>
                  </a:cubicBezTo>
                  <a:lnTo>
                    <a:pt x="135573" y="234441"/>
                  </a:lnTo>
                  <a:lnTo>
                    <a:pt x="0" y="234441"/>
                  </a:lnTo>
                  <a:lnTo>
                    <a:pt x="0" y="2362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6506052" y="1671482"/>
              <a:ext cx="171416" cy="266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1" name="Rechteck 40"/>
            <p:cNvSpPr/>
            <p:nvPr/>
          </p:nvSpPr>
          <p:spPr bwMode="auto">
            <a:xfrm>
              <a:off x="6752176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2" name="Rechteck 41"/>
            <p:cNvSpPr/>
            <p:nvPr/>
          </p:nvSpPr>
          <p:spPr bwMode="auto">
            <a:xfrm>
              <a:off x="5382865" y="4950445"/>
              <a:ext cx="263345" cy="154153"/>
            </a:xfrm>
            <a:prstGeom prst="rect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3" name="Rechteck 19"/>
            <p:cNvSpPr/>
            <p:nvPr/>
          </p:nvSpPr>
          <p:spPr bwMode="auto">
            <a:xfrm>
              <a:off x="5299366" y="4915796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4" name="Rechteck 19"/>
            <p:cNvSpPr/>
            <p:nvPr/>
          </p:nvSpPr>
          <p:spPr bwMode="auto">
            <a:xfrm>
              <a:off x="6668678" y="4910979"/>
              <a:ext cx="430343" cy="163737"/>
            </a:xfrm>
            <a:custGeom>
              <a:avLst/>
              <a:gdLst/>
              <a:ahLst/>
              <a:cxnLst/>
              <a:rect l="l" t="t" r="r" b="b"/>
              <a:pathLst>
                <a:path w="340359" h="129500">
                  <a:moveTo>
                    <a:pt x="0" y="0"/>
                  </a:moveTo>
                  <a:lnTo>
                    <a:pt x="340359" y="0"/>
                  </a:lnTo>
                  <a:lnTo>
                    <a:pt x="340359" y="129500"/>
                  </a:lnTo>
                  <a:lnTo>
                    <a:pt x="311467" y="129500"/>
                  </a:lnTo>
                  <a:lnTo>
                    <a:pt x="311467" y="37288"/>
                  </a:lnTo>
                  <a:lnTo>
                    <a:pt x="28892" y="37288"/>
                  </a:lnTo>
                  <a:lnTo>
                    <a:pt x="28892" y="129500"/>
                  </a:lnTo>
                  <a:lnTo>
                    <a:pt x="0" y="129500"/>
                  </a:lnTo>
                  <a:close/>
                </a:path>
              </a:pathLst>
            </a:cu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5" name="Trapezoid 44"/>
            <p:cNvSpPr/>
            <p:nvPr/>
          </p:nvSpPr>
          <p:spPr bwMode="auto">
            <a:xfrm>
              <a:off x="5077771" y="1856297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6" name="Trapezoid 45"/>
            <p:cNvSpPr/>
            <p:nvPr/>
          </p:nvSpPr>
          <p:spPr bwMode="auto">
            <a:xfrm rot="10800000">
              <a:off x="5077771" y="4152789"/>
              <a:ext cx="2248064" cy="767824"/>
            </a:xfrm>
            <a:prstGeom prst="trapezoid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47" name="Ellipse 46"/>
            <p:cNvSpPr/>
            <p:nvPr/>
          </p:nvSpPr>
          <p:spPr bwMode="auto">
            <a:xfrm>
              <a:off x="4775887" y="1966891"/>
              <a:ext cx="2851831" cy="2851831"/>
            </a:xfrm>
            <a:prstGeom prst="ellipse">
              <a:avLst/>
            </a:prstGeom>
            <a:solidFill>
              <a:srgbClr val="F7F7F7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229" y="2080308"/>
              <a:ext cx="361143" cy="200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Textfeld 48"/>
            <p:cNvSpPr txBox="1"/>
            <p:nvPr/>
          </p:nvSpPr>
          <p:spPr>
            <a:xfrm>
              <a:off x="5189635" y="2519071"/>
              <a:ext cx="2018564" cy="375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BioSpec</a:t>
              </a:r>
              <a:r>
                <a:rPr kumimoji="0" lang="de-DE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ＭＳ Ｐゴシック"/>
                </a:rPr>
                <a:t> 117/16USR</a:t>
              </a:r>
            </a:p>
          </p:txBody>
        </p:sp>
        <p:sp>
          <p:nvSpPr>
            <p:cNvPr id="50" name="Ellipse 49"/>
            <p:cNvSpPr/>
            <p:nvPr/>
          </p:nvSpPr>
          <p:spPr bwMode="auto">
            <a:xfrm>
              <a:off x="5694296" y="2885300"/>
              <a:ext cx="1015013" cy="1015013"/>
            </a:xfrm>
            <a:prstGeom prst="ellipse">
              <a:avLst/>
            </a:prstGeom>
            <a:solidFill>
              <a:srgbClr val="D8E2E8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>
              <a:off x="5963093" y="3154096"/>
              <a:ext cx="477420" cy="477420"/>
            </a:xfrm>
            <a:prstGeom prst="ellipse">
              <a:avLst/>
            </a:prstGeom>
            <a:solidFill>
              <a:srgbClr val="0071BC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6064256" y="3255257"/>
              <a:ext cx="275095" cy="275095"/>
            </a:xfrm>
            <a:prstGeom prst="ellipse">
              <a:avLst/>
            </a:prstGeom>
            <a:solidFill>
              <a:srgbClr val="000000">
                <a:lumMod val="75000"/>
                <a:lumOff val="2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5966253" y="3606746"/>
              <a:ext cx="471101" cy="1313868"/>
            </a:xfrm>
            <a:prstGeom prst="rect">
              <a:avLst/>
            </a:prstGeom>
            <a:solidFill>
              <a:srgbClr val="E2E7E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4" name="Rechteck 53"/>
            <p:cNvSpPr/>
            <p:nvPr/>
          </p:nvSpPr>
          <p:spPr bwMode="auto">
            <a:xfrm>
              <a:off x="5832055" y="3575932"/>
              <a:ext cx="740144" cy="61628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5" name="Rechteck 34"/>
            <p:cNvSpPr/>
            <p:nvPr/>
          </p:nvSpPr>
          <p:spPr bwMode="auto">
            <a:xfrm>
              <a:off x="6012367" y="3357530"/>
              <a:ext cx="373099" cy="218401"/>
            </a:xfrm>
            <a:custGeom>
              <a:avLst/>
              <a:gdLst/>
              <a:ahLst/>
              <a:cxnLst/>
              <a:rect l="l" t="t" r="r" b="b"/>
              <a:pathLst>
                <a:path w="295085" h="164059">
                  <a:moveTo>
                    <a:pt x="0" y="0"/>
                  </a:moveTo>
                  <a:lnTo>
                    <a:pt x="43215" y="0"/>
                  </a:lnTo>
                  <a:cubicBezTo>
                    <a:pt x="51468" y="49717"/>
                    <a:pt x="95187" y="86704"/>
                    <a:pt x="147543" y="86704"/>
                  </a:cubicBezTo>
                  <a:cubicBezTo>
                    <a:pt x="199900" y="86704"/>
                    <a:pt x="243618" y="49717"/>
                    <a:pt x="251872" y="0"/>
                  </a:cubicBezTo>
                  <a:lnTo>
                    <a:pt x="295085" y="0"/>
                  </a:lnTo>
                  <a:lnTo>
                    <a:pt x="295085" y="164059"/>
                  </a:lnTo>
                  <a:lnTo>
                    <a:pt x="0" y="164059"/>
                  </a:lnTo>
                  <a:close/>
                </a:path>
              </a:pathLst>
            </a:custGeom>
            <a:solidFill>
              <a:srgbClr val="D8E2E8">
                <a:lumMod val="75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6413413" y="1338635"/>
              <a:ext cx="356695" cy="3566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</p:grpSp>
      <p:grpSp>
        <p:nvGrpSpPr>
          <p:cNvPr id="2058" name="Gruppieren 2057"/>
          <p:cNvGrpSpPr/>
          <p:nvPr/>
        </p:nvGrpSpPr>
        <p:grpSpPr>
          <a:xfrm>
            <a:off x="322698" y="4153755"/>
            <a:ext cx="2435935" cy="2042213"/>
            <a:chOff x="4834739" y="4568418"/>
            <a:chExt cx="1809839" cy="1517313"/>
          </a:xfrm>
        </p:grpSpPr>
        <p:sp>
          <p:nvSpPr>
            <p:cNvPr id="57" name="Rechteck 56"/>
            <p:cNvSpPr/>
            <p:nvPr/>
          </p:nvSpPr>
          <p:spPr bwMode="auto">
            <a:xfrm>
              <a:off x="483473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8" name="Rechteck 57"/>
            <p:cNvSpPr/>
            <p:nvPr/>
          </p:nvSpPr>
          <p:spPr bwMode="auto">
            <a:xfrm>
              <a:off x="5438019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59" name="Rechteck 58"/>
            <p:cNvSpPr/>
            <p:nvPr/>
          </p:nvSpPr>
          <p:spPr bwMode="auto">
            <a:xfrm>
              <a:off x="6041298" y="4568418"/>
              <a:ext cx="603280" cy="1517313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4879119" y="4606051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4879119" y="4704624"/>
              <a:ext cx="514520" cy="985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4879119" y="5828756"/>
              <a:ext cx="514520" cy="21654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4879119" y="561862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4879119" y="4853375"/>
              <a:ext cx="514520" cy="2516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/>
            <p:cNvSpPr/>
            <p:nvPr/>
          </p:nvSpPr>
          <p:spPr>
            <a:xfrm>
              <a:off x="4879119" y="5405943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/>
            <p:cNvSpPr/>
            <p:nvPr/>
          </p:nvSpPr>
          <p:spPr>
            <a:xfrm>
              <a:off x="4879119" y="4803195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/>
            <p:cNvSpPr/>
            <p:nvPr/>
          </p:nvSpPr>
          <p:spPr>
            <a:xfrm>
              <a:off x="4879119" y="5191555"/>
              <a:ext cx="514520" cy="2126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/>
            <p:cNvSpPr/>
            <p:nvPr/>
          </p:nvSpPr>
          <p:spPr>
            <a:xfrm>
              <a:off x="4879119" y="5105018"/>
              <a:ext cx="514520" cy="868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/>
            <p:cNvSpPr/>
            <p:nvPr/>
          </p:nvSpPr>
          <p:spPr bwMode="auto">
            <a:xfrm>
              <a:off x="4879119" y="4606051"/>
              <a:ext cx="514520" cy="143924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-80" charset="-128"/>
              </a:endParaRPr>
            </a:p>
          </p:txBody>
        </p:sp>
        <p:cxnSp>
          <p:nvCxnSpPr>
            <p:cNvPr id="8" name="Gerade Verbindung 7"/>
            <p:cNvCxnSpPr/>
            <p:nvPr/>
          </p:nvCxnSpPr>
          <p:spPr>
            <a:xfrm>
              <a:off x="556000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/>
            <p:cNvCxnSpPr/>
            <p:nvPr/>
          </p:nvCxnSpPr>
          <p:spPr>
            <a:xfrm>
              <a:off x="556000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/>
            <p:cNvCxnSpPr/>
            <p:nvPr/>
          </p:nvCxnSpPr>
          <p:spPr>
            <a:xfrm>
              <a:off x="556000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/>
          </p:nvCxnSpPr>
          <p:spPr>
            <a:xfrm>
              <a:off x="556000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77"/>
            <p:cNvCxnSpPr/>
            <p:nvPr/>
          </p:nvCxnSpPr>
          <p:spPr>
            <a:xfrm>
              <a:off x="556000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/>
          </p:nvCxnSpPr>
          <p:spPr>
            <a:xfrm>
              <a:off x="556000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/>
            <p:cNvCxnSpPr/>
            <p:nvPr/>
          </p:nvCxnSpPr>
          <p:spPr>
            <a:xfrm>
              <a:off x="6163280" y="5992754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/>
            <p:cNvCxnSpPr/>
            <p:nvPr/>
          </p:nvCxnSpPr>
          <p:spPr>
            <a:xfrm>
              <a:off x="6163280" y="594151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>
              <a:off x="6163280" y="589027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/>
            <p:nvPr/>
          </p:nvCxnSpPr>
          <p:spPr>
            <a:xfrm>
              <a:off x="6163280" y="583903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/>
            <p:cNvCxnSpPr/>
            <p:nvPr/>
          </p:nvCxnSpPr>
          <p:spPr>
            <a:xfrm>
              <a:off x="6163280" y="578779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/>
          </p:nvCxnSpPr>
          <p:spPr>
            <a:xfrm>
              <a:off x="6163280" y="5736553"/>
              <a:ext cx="359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hteck 85"/>
            <p:cNvSpPr/>
            <p:nvPr/>
          </p:nvSpPr>
          <p:spPr>
            <a:xfrm>
              <a:off x="4950149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hteck 86"/>
            <p:cNvSpPr/>
            <p:nvPr/>
          </p:nvSpPr>
          <p:spPr>
            <a:xfrm>
              <a:off x="4983595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hteck 87"/>
            <p:cNvSpPr/>
            <p:nvPr/>
          </p:nvSpPr>
          <p:spPr>
            <a:xfrm>
              <a:off x="5017041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hteck 88"/>
            <p:cNvSpPr/>
            <p:nvPr/>
          </p:nvSpPr>
          <p:spPr>
            <a:xfrm>
              <a:off x="5048498" y="4882117"/>
              <a:ext cx="33446" cy="194159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hteck 89"/>
            <p:cNvSpPr/>
            <p:nvPr/>
          </p:nvSpPr>
          <p:spPr>
            <a:xfrm>
              <a:off x="5081944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/>
            <p:cNvSpPr/>
            <p:nvPr/>
          </p:nvSpPr>
          <p:spPr>
            <a:xfrm>
              <a:off x="5146820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/>
            <p:cNvSpPr/>
            <p:nvPr/>
          </p:nvSpPr>
          <p:spPr>
            <a:xfrm>
              <a:off x="5180266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/>
            <p:cNvSpPr/>
            <p:nvPr/>
          </p:nvSpPr>
          <p:spPr>
            <a:xfrm>
              <a:off x="5245141" y="4882117"/>
              <a:ext cx="64875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/>
            <p:cNvSpPr/>
            <p:nvPr/>
          </p:nvSpPr>
          <p:spPr>
            <a:xfrm>
              <a:off x="5310017" y="4882117"/>
              <a:ext cx="33446" cy="194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9" name="Gruppieren 2048"/>
          <p:cNvGrpSpPr/>
          <p:nvPr/>
        </p:nvGrpSpPr>
        <p:grpSpPr>
          <a:xfrm>
            <a:off x="3066406" y="575914"/>
            <a:ext cx="1517697" cy="2866632"/>
            <a:chOff x="995266" y="986565"/>
            <a:chExt cx="1946108" cy="3675817"/>
          </a:xfrm>
        </p:grpSpPr>
        <p:sp>
          <p:nvSpPr>
            <p:cNvPr id="20" name="Rechteck 19"/>
            <p:cNvSpPr/>
            <p:nvPr/>
          </p:nvSpPr>
          <p:spPr>
            <a:xfrm>
              <a:off x="1747181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2149778" y="986565"/>
              <a:ext cx="39680" cy="1025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995266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1"/>
            <p:cNvSpPr/>
            <p:nvPr/>
          </p:nvSpPr>
          <p:spPr>
            <a:xfrm flipH="1">
              <a:off x="2567950" y="2828734"/>
              <a:ext cx="373424" cy="1833648"/>
            </a:xfrm>
            <a:custGeom>
              <a:avLst/>
              <a:gdLst/>
              <a:ahLst/>
              <a:cxnLst/>
              <a:rect l="l" t="t" r="r" b="b"/>
              <a:pathLst>
                <a:path w="430254" h="2112701">
                  <a:moveTo>
                    <a:pt x="412363" y="0"/>
                  </a:moveTo>
                  <a:lnTo>
                    <a:pt x="412363" y="247162"/>
                  </a:lnTo>
                  <a:lnTo>
                    <a:pt x="412364" y="247162"/>
                  </a:lnTo>
                  <a:lnTo>
                    <a:pt x="412364" y="952912"/>
                  </a:lnTo>
                  <a:lnTo>
                    <a:pt x="343143" y="952912"/>
                  </a:lnTo>
                  <a:lnTo>
                    <a:pt x="343143" y="2045621"/>
                  </a:lnTo>
                  <a:lnTo>
                    <a:pt x="430254" y="2045621"/>
                  </a:lnTo>
                  <a:lnTo>
                    <a:pt x="430254" y="2112701"/>
                  </a:lnTo>
                  <a:lnTo>
                    <a:pt x="0" y="2112701"/>
                  </a:lnTo>
                  <a:lnTo>
                    <a:pt x="0" y="2045621"/>
                  </a:lnTo>
                  <a:lnTo>
                    <a:pt x="87111" y="2045621"/>
                  </a:lnTo>
                  <a:lnTo>
                    <a:pt x="87111" y="952912"/>
                  </a:lnTo>
                  <a:lnTo>
                    <a:pt x="17890" y="952912"/>
                  </a:lnTo>
                  <a:lnTo>
                    <a:pt x="17890" y="254781"/>
                  </a:lnTo>
                  <a:lnTo>
                    <a:pt x="17890" y="247162"/>
                  </a:lnTo>
                  <a:close/>
                </a:path>
              </a:pathLst>
            </a:custGeom>
            <a:solidFill>
              <a:srgbClr val="0020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00331" y="1075848"/>
              <a:ext cx="1135978" cy="2448271"/>
            </a:xfrm>
            <a:custGeom>
              <a:avLst/>
              <a:gdLst/>
              <a:ahLst/>
              <a:cxnLst/>
              <a:rect l="l" t="t" r="r" b="b"/>
              <a:pathLst>
                <a:path w="1308856" h="2820860">
                  <a:moveTo>
                    <a:pt x="373917" y="0"/>
                  </a:moveTo>
                  <a:lnTo>
                    <a:pt x="471073" y="0"/>
                  </a:lnTo>
                  <a:lnTo>
                    <a:pt x="471073" y="826678"/>
                  </a:lnTo>
                  <a:cubicBezTo>
                    <a:pt x="529165" y="820108"/>
                    <a:pt x="590734" y="817244"/>
                    <a:pt x="654428" y="817244"/>
                  </a:cubicBezTo>
                  <a:cubicBezTo>
                    <a:pt x="718111" y="817244"/>
                    <a:pt x="779670" y="820107"/>
                    <a:pt x="837783" y="826457"/>
                  </a:cubicBezTo>
                  <a:lnTo>
                    <a:pt x="837783" y="0"/>
                  </a:lnTo>
                  <a:lnTo>
                    <a:pt x="934939" y="0"/>
                  </a:lnTo>
                  <a:lnTo>
                    <a:pt x="934939" y="837835"/>
                  </a:lnTo>
                  <a:cubicBezTo>
                    <a:pt x="972939" y="842759"/>
                    <a:pt x="1008823" y="849540"/>
                    <a:pt x="1042095" y="858077"/>
                  </a:cubicBezTo>
                  <a:lnTo>
                    <a:pt x="1042095" y="561782"/>
                  </a:lnTo>
                  <a:lnTo>
                    <a:pt x="1139251" y="561782"/>
                  </a:lnTo>
                  <a:lnTo>
                    <a:pt x="1139251" y="885996"/>
                  </a:lnTo>
                  <a:cubicBezTo>
                    <a:pt x="1244783" y="921541"/>
                    <a:pt x="1308856" y="970030"/>
                    <a:pt x="1308856" y="1023229"/>
                  </a:cubicBezTo>
                  <a:lnTo>
                    <a:pt x="1307259" y="1028216"/>
                  </a:lnTo>
                  <a:lnTo>
                    <a:pt x="1308855" y="1028216"/>
                  </a:lnTo>
                  <a:lnTo>
                    <a:pt x="1308855" y="2820860"/>
                  </a:lnTo>
                  <a:lnTo>
                    <a:pt x="1" y="2820860"/>
                  </a:lnTo>
                  <a:lnTo>
                    <a:pt x="1" y="1028216"/>
                  </a:lnTo>
                  <a:lnTo>
                    <a:pt x="1597" y="1028216"/>
                  </a:lnTo>
                  <a:cubicBezTo>
                    <a:pt x="66" y="1026631"/>
                    <a:pt x="0" y="1024932"/>
                    <a:pt x="0" y="1023229"/>
                  </a:cubicBezTo>
                  <a:cubicBezTo>
                    <a:pt x="0" y="970030"/>
                    <a:pt x="64073" y="921541"/>
                    <a:pt x="169605" y="885996"/>
                  </a:cubicBezTo>
                  <a:lnTo>
                    <a:pt x="169605" y="561782"/>
                  </a:lnTo>
                  <a:lnTo>
                    <a:pt x="266761" y="561782"/>
                  </a:lnTo>
                  <a:lnTo>
                    <a:pt x="266761" y="858077"/>
                  </a:lnTo>
                  <a:cubicBezTo>
                    <a:pt x="300151" y="850080"/>
                    <a:pt x="335987" y="843134"/>
                    <a:pt x="373917" y="837850"/>
                  </a:cubicBezTo>
                  <a:close/>
                </a:path>
              </a:pathLst>
            </a:cu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1522373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2279622" y="1474312"/>
              <a:ext cx="134645" cy="2413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2" name="Picture 4" descr="https://upload.wikimedia.org/wikipedia/de/thumb/7/76/Logo_Bruker.svg/640px-Logo_Bruker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942" y="1999071"/>
              <a:ext cx="404757" cy="216292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www.selectscience.net/images/products/7628_850_avance_IIIHDJPEGFILE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CAC1B0"/>
                </a:clrFrom>
                <a:clrTo>
                  <a:srgbClr val="CAC1B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00580" y="2373291"/>
              <a:ext cx="158083" cy="91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7" name="Gruppieren 2056"/>
          <p:cNvGrpSpPr/>
          <p:nvPr/>
        </p:nvGrpSpPr>
        <p:grpSpPr>
          <a:xfrm>
            <a:off x="2096848" y="2187984"/>
            <a:ext cx="817973" cy="1254562"/>
            <a:chOff x="2443887" y="4996475"/>
            <a:chExt cx="603280" cy="925278"/>
          </a:xfrm>
        </p:grpSpPr>
        <p:sp>
          <p:nvSpPr>
            <p:cNvPr id="2053" name="Rechteck 2052"/>
            <p:cNvSpPr/>
            <p:nvPr/>
          </p:nvSpPr>
          <p:spPr>
            <a:xfrm>
              <a:off x="2443887" y="4996475"/>
              <a:ext cx="603280" cy="842558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2486935" y="5054838"/>
              <a:ext cx="514520" cy="50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56" name="Gruppieren 2055"/>
            <p:cNvGrpSpPr/>
            <p:nvPr/>
          </p:nvGrpSpPr>
          <p:grpSpPr>
            <a:xfrm>
              <a:off x="2486936" y="5105017"/>
              <a:ext cx="514520" cy="251642"/>
              <a:chOff x="2483095" y="5105017"/>
              <a:chExt cx="514520" cy="251642"/>
            </a:xfrm>
          </p:grpSpPr>
          <p:sp>
            <p:nvSpPr>
              <p:cNvPr id="104" name="Rechteck 103"/>
              <p:cNvSpPr/>
              <p:nvPr/>
            </p:nvSpPr>
            <p:spPr>
              <a:xfrm>
                <a:off x="2483095" y="5105017"/>
                <a:ext cx="514520" cy="2516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Rechteck 105"/>
              <p:cNvSpPr/>
              <p:nvPr/>
            </p:nvSpPr>
            <p:spPr>
              <a:xfrm>
                <a:off x="2555456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hteck 106"/>
              <p:cNvSpPr/>
              <p:nvPr/>
            </p:nvSpPr>
            <p:spPr>
              <a:xfrm>
                <a:off x="2588902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Rechteck 107"/>
              <p:cNvSpPr/>
              <p:nvPr/>
            </p:nvSpPr>
            <p:spPr>
              <a:xfrm>
                <a:off x="2622348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2653805" y="5133759"/>
                <a:ext cx="33446" cy="19415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Rechteck 109"/>
              <p:cNvSpPr/>
              <p:nvPr/>
            </p:nvSpPr>
            <p:spPr>
              <a:xfrm>
                <a:off x="2687251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Rechteck 110"/>
              <p:cNvSpPr/>
              <p:nvPr/>
            </p:nvSpPr>
            <p:spPr>
              <a:xfrm>
                <a:off x="2752127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2785573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2850448" y="5133759"/>
                <a:ext cx="64875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2915324" y="5133759"/>
                <a:ext cx="33446" cy="194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5" name="Rechteck 114"/>
            <p:cNvSpPr/>
            <p:nvPr/>
          </p:nvSpPr>
          <p:spPr>
            <a:xfrm>
              <a:off x="2488839" y="5839033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 115"/>
            <p:cNvSpPr/>
            <p:nvPr/>
          </p:nvSpPr>
          <p:spPr>
            <a:xfrm>
              <a:off x="2892699" y="5839046"/>
              <a:ext cx="106247" cy="827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2486935" y="535665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2486935" y="5469049"/>
              <a:ext cx="514520" cy="112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2486935" y="5581439"/>
              <a:ext cx="514520" cy="2063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76" name="Gruppieren 2075"/>
          <p:cNvGrpSpPr/>
          <p:nvPr/>
        </p:nvGrpSpPr>
        <p:grpSpPr>
          <a:xfrm>
            <a:off x="5774969" y="4265653"/>
            <a:ext cx="2445393" cy="1613113"/>
            <a:chOff x="5774969" y="4223708"/>
            <a:chExt cx="2445393" cy="1613113"/>
          </a:xfrm>
        </p:grpSpPr>
        <p:sp>
          <p:nvSpPr>
            <p:cNvPr id="163" name="Rechteck 26"/>
            <p:cNvSpPr/>
            <p:nvPr/>
          </p:nvSpPr>
          <p:spPr bwMode="auto">
            <a:xfrm>
              <a:off x="6410869" y="5656329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64" name="Rechteck 163"/>
            <p:cNvSpPr/>
            <p:nvPr/>
          </p:nvSpPr>
          <p:spPr bwMode="auto">
            <a:xfrm>
              <a:off x="5774969" y="4223708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pic>
          <p:nvPicPr>
            <p:cNvPr id="1029" name="Picture 5" descr="Bildergebnis für mouse mr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988" y="4299769"/>
              <a:ext cx="2297354" cy="129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Rechteck 165"/>
            <p:cNvSpPr/>
            <p:nvPr/>
          </p:nvSpPr>
          <p:spPr bwMode="auto">
            <a:xfrm>
              <a:off x="5848988" y="4296355"/>
              <a:ext cx="2297355" cy="129467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</p:grpSp>
      <p:grpSp>
        <p:nvGrpSpPr>
          <p:cNvPr id="2075" name="Gruppieren 2074"/>
          <p:cNvGrpSpPr/>
          <p:nvPr/>
        </p:nvGrpSpPr>
        <p:grpSpPr>
          <a:xfrm>
            <a:off x="5774968" y="1661112"/>
            <a:ext cx="2445394" cy="1613113"/>
            <a:chOff x="5774968" y="1661112"/>
            <a:chExt cx="2445394" cy="1613113"/>
          </a:xfrm>
        </p:grpSpPr>
        <p:sp>
          <p:nvSpPr>
            <p:cNvPr id="177" name="Rechteck 26"/>
            <p:cNvSpPr/>
            <p:nvPr/>
          </p:nvSpPr>
          <p:spPr bwMode="auto">
            <a:xfrm>
              <a:off x="6410868" y="3093733"/>
              <a:ext cx="1173592" cy="180492"/>
            </a:xfrm>
            <a:custGeom>
              <a:avLst/>
              <a:gdLst/>
              <a:ahLst/>
              <a:cxnLst/>
              <a:rect l="l" t="t" r="r" b="b"/>
              <a:pathLst>
                <a:path w="1173592" h="180492">
                  <a:moveTo>
                    <a:pt x="219989" y="0"/>
                  </a:moveTo>
                  <a:lnTo>
                    <a:pt x="941021" y="0"/>
                  </a:lnTo>
                  <a:cubicBezTo>
                    <a:pt x="972178" y="39591"/>
                    <a:pt x="979719" y="86090"/>
                    <a:pt x="1027456" y="119628"/>
                  </a:cubicBezTo>
                  <a:lnTo>
                    <a:pt x="1173592" y="119628"/>
                  </a:lnTo>
                  <a:lnTo>
                    <a:pt x="1173592" y="180492"/>
                  </a:lnTo>
                  <a:lnTo>
                    <a:pt x="0" y="180492"/>
                  </a:lnTo>
                  <a:lnTo>
                    <a:pt x="0" y="119628"/>
                  </a:lnTo>
                  <a:lnTo>
                    <a:pt x="134856" y="119628"/>
                  </a:lnTo>
                  <a:cubicBezTo>
                    <a:pt x="193413" y="77840"/>
                    <a:pt x="190340" y="40264"/>
                    <a:pt x="219989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8" name="Rechteck 177"/>
            <p:cNvSpPr/>
            <p:nvPr/>
          </p:nvSpPr>
          <p:spPr bwMode="auto">
            <a:xfrm>
              <a:off x="5774968" y="1661112"/>
              <a:ext cx="2445393" cy="1439966"/>
            </a:xfrm>
            <a:prstGeom prst="rect">
              <a:avLst/>
            </a:prstGeom>
            <a:solidFill>
              <a:srgbClr val="F7F7F7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179" name="Rechteck 178"/>
            <p:cNvSpPr/>
            <p:nvPr/>
          </p:nvSpPr>
          <p:spPr bwMode="auto">
            <a:xfrm>
              <a:off x="5848987" y="1733759"/>
              <a:ext cx="2297355" cy="12946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z="2400">
                <a:latin typeface="Arial" charset="0"/>
                <a:ea typeface="ＭＳ Ｐゴシック" pitchFamily="-80" charset="-128"/>
              </a:endParaRPr>
            </a:p>
          </p:txBody>
        </p:sp>
        <p:sp>
          <p:nvSpPr>
            <p:cNvPr id="2073" name="Freihandform 2072"/>
            <p:cNvSpPr/>
            <p:nvPr/>
          </p:nvSpPr>
          <p:spPr>
            <a:xfrm>
              <a:off x="6055996" y="1882139"/>
              <a:ext cx="1676400" cy="901065"/>
            </a:xfrm>
            <a:custGeom>
              <a:avLst/>
              <a:gdLst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15340 w 1674495"/>
                <a:gd name="connsiteY14" fmla="*/ 857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88670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8195 w 1674495"/>
                <a:gd name="connsiteY14" fmla="*/ 30289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6290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0575 w 1674495"/>
                <a:gd name="connsiteY14" fmla="*/ 30861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802005 w 1674495"/>
                <a:gd name="connsiteY14" fmla="*/ 314325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2890 w 1674495"/>
                <a:gd name="connsiteY8" fmla="*/ 3333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90500 w 1674495"/>
                <a:gd name="connsiteY5" fmla="*/ 38100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4795 w 1674495"/>
                <a:gd name="connsiteY8" fmla="*/ 43053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59080 w 1674495"/>
                <a:gd name="connsiteY8" fmla="*/ 457200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1011555 h 1024890"/>
                <a:gd name="connsiteX1" fmla="*/ 110490 w 1674495"/>
                <a:gd name="connsiteY1" fmla="*/ 1017270 h 1024890"/>
                <a:gd name="connsiteX2" fmla="*/ 125730 w 1674495"/>
                <a:gd name="connsiteY2" fmla="*/ 821055 h 1024890"/>
                <a:gd name="connsiteX3" fmla="*/ 127635 w 1674495"/>
                <a:gd name="connsiteY3" fmla="*/ 1019175 h 1024890"/>
                <a:gd name="connsiteX4" fmla="*/ 171450 w 1674495"/>
                <a:gd name="connsiteY4" fmla="*/ 1017270 h 1024890"/>
                <a:gd name="connsiteX5" fmla="*/ 186690 w 1674495"/>
                <a:gd name="connsiteY5" fmla="*/ 445770 h 1024890"/>
                <a:gd name="connsiteX6" fmla="*/ 192405 w 1674495"/>
                <a:gd name="connsiteY6" fmla="*/ 1017270 h 1024890"/>
                <a:gd name="connsiteX7" fmla="*/ 245745 w 1674495"/>
                <a:gd name="connsiteY7" fmla="*/ 1019175 h 1024890"/>
                <a:gd name="connsiteX8" fmla="*/ 260985 w 1674495"/>
                <a:gd name="connsiteY8" fmla="*/ 447675 h 1024890"/>
                <a:gd name="connsiteX9" fmla="*/ 268605 w 1674495"/>
                <a:gd name="connsiteY9" fmla="*/ 1024890 h 1024890"/>
                <a:gd name="connsiteX10" fmla="*/ 308610 w 1674495"/>
                <a:gd name="connsiteY10" fmla="*/ 1021080 h 1024890"/>
                <a:gd name="connsiteX11" fmla="*/ 329565 w 1674495"/>
                <a:gd name="connsiteY11" fmla="*/ 798195 h 1024890"/>
                <a:gd name="connsiteX12" fmla="*/ 337185 w 1674495"/>
                <a:gd name="connsiteY12" fmla="*/ 1019175 h 1024890"/>
                <a:gd name="connsiteX13" fmla="*/ 775335 w 1674495"/>
                <a:gd name="connsiteY13" fmla="*/ 1019175 h 1024890"/>
                <a:gd name="connsiteX14" fmla="*/ 794385 w 1674495"/>
                <a:gd name="connsiteY14" fmla="*/ 320040 h 1024890"/>
                <a:gd name="connsiteX15" fmla="*/ 803910 w 1674495"/>
                <a:gd name="connsiteY15" fmla="*/ 1021080 h 1024890"/>
                <a:gd name="connsiteX16" fmla="*/ 1445895 w 1674495"/>
                <a:gd name="connsiteY16" fmla="*/ 1019175 h 1024890"/>
                <a:gd name="connsiteX17" fmla="*/ 1461135 w 1674495"/>
                <a:gd name="connsiteY17" fmla="*/ 569595 h 1024890"/>
                <a:gd name="connsiteX18" fmla="*/ 1470660 w 1674495"/>
                <a:gd name="connsiteY18" fmla="*/ 1019175 h 1024890"/>
                <a:gd name="connsiteX19" fmla="*/ 1543050 w 1674495"/>
                <a:gd name="connsiteY19" fmla="*/ 1017270 h 1024890"/>
                <a:gd name="connsiteX20" fmla="*/ 1575435 w 1674495"/>
                <a:gd name="connsiteY20" fmla="*/ 0 h 1024890"/>
                <a:gd name="connsiteX21" fmla="*/ 1586865 w 1674495"/>
                <a:gd name="connsiteY21" fmla="*/ 1013460 h 1024890"/>
                <a:gd name="connsiteX22" fmla="*/ 1632585 w 1674495"/>
                <a:gd name="connsiteY22" fmla="*/ 1013460 h 1024890"/>
                <a:gd name="connsiteX23" fmla="*/ 1657350 w 1674495"/>
                <a:gd name="connsiteY23" fmla="*/ 531495 h 1024890"/>
                <a:gd name="connsiteX24" fmla="*/ 1674495 w 1674495"/>
                <a:gd name="connsiteY24" fmla="*/ 1017270 h 1024890"/>
                <a:gd name="connsiteX0" fmla="*/ 0 w 1674495"/>
                <a:gd name="connsiteY0" fmla="*/ 916305 h 929640"/>
                <a:gd name="connsiteX1" fmla="*/ 110490 w 1674495"/>
                <a:gd name="connsiteY1" fmla="*/ 922020 h 929640"/>
                <a:gd name="connsiteX2" fmla="*/ 125730 w 1674495"/>
                <a:gd name="connsiteY2" fmla="*/ 725805 h 929640"/>
                <a:gd name="connsiteX3" fmla="*/ 127635 w 1674495"/>
                <a:gd name="connsiteY3" fmla="*/ 923925 h 929640"/>
                <a:gd name="connsiteX4" fmla="*/ 171450 w 1674495"/>
                <a:gd name="connsiteY4" fmla="*/ 922020 h 929640"/>
                <a:gd name="connsiteX5" fmla="*/ 186690 w 1674495"/>
                <a:gd name="connsiteY5" fmla="*/ 350520 h 929640"/>
                <a:gd name="connsiteX6" fmla="*/ 192405 w 1674495"/>
                <a:gd name="connsiteY6" fmla="*/ 922020 h 929640"/>
                <a:gd name="connsiteX7" fmla="*/ 245745 w 1674495"/>
                <a:gd name="connsiteY7" fmla="*/ 923925 h 929640"/>
                <a:gd name="connsiteX8" fmla="*/ 260985 w 1674495"/>
                <a:gd name="connsiteY8" fmla="*/ 352425 h 929640"/>
                <a:gd name="connsiteX9" fmla="*/ 268605 w 1674495"/>
                <a:gd name="connsiteY9" fmla="*/ 929640 h 929640"/>
                <a:gd name="connsiteX10" fmla="*/ 308610 w 1674495"/>
                <a:gd name="connsiteY10" fmla="*/ 925830 h 929640"/>
                <a:gd name="connsiteX11" fmla="*/ 329565 w 1674495"/>
                <a:gd name="connsiteY11" fmla="*/ 702945 h 929640"/>
                <a:gd name="connsiteX12" fmla="*/ 337185 w 1674495"/>
                <a:gd name="connsiteY12" fmla="*/ 923925 h 929640"/>
                <a:gd name="connsiteX13" fmla="*/ 775335 w 1674495"/>
                <a:gd name="connsiteY13" fmla="*/ 923925 h 929640"/>
                <a:gd name="connsiteX14" fmla="*/ 794385 w 1674495"/>
                <a:gd name="connsiteY14" fmla="*/ 224790 h 929640"/>
                <a:gd name="connsiteX15" fmla="*/ 803910 w 1674495"/>
                <a:gd name="connsiteY15" fmla="*/ 925830 h 929640"/>
                <a:gd name="connsiteX16" fmla="*/ 1445895 w 1674495"/>
                <a:gd name="connsiteY16" fmla="*/ 923925 h 929640"/>
                <a:gd name="connsiteX17" fmla="*/ 1461135 w 1674495"/>
                <a:gd name="connsiteY17" fmla="*/ 474345 h 929640"/>
                <a:gd name="connsiteX18" fmla="*/ 1470660 w 1674495"/>
                <a:gd name="connsiteY18" fmla="*/ 923925 h 929640"/>
                <a:gd name="connsiteX19" fmla="*/ 1543050 w 1674495"/>
                <a:gd name="connsiteY19" fmla="*/ 922020 h 929640"/>
                <a:gd name="connsiteX20" fmla="*/ 1575435 w 1674495"/>
                <a:gd name="connsiteY20" fmla="*/ 0 h 929640"/>
                <a:gd name="connsiteX21" fmla="*/ 1586865 w 1674495"/>
                <a:gd name="connsiteY21" fmla="*/ 918210 h 929640"/>
                <a:gd name="connsiteX22" fmla="*/ 1632585 w 1674495"/>
                <a:gd name="connsiteY22" fmla="*/ 918210 h 929640"/>
                <a:gd name="connsiteX23" fmla="*/ 1657350 w 1674495"/>
                <a:gd name="connsiteY23" fmla="*/ 436245 h 929640"/>
                <a:gd name="connsiteX24" fmla="*/ 1674495 w 1674495"/>
                <a:gd name="connsiteY24" fmla="*/ 922020 h 929640"/>
                <a:gd name="connsiteX0" fmla="*/ 0 w 1663065"/>
                <a:gd name="connsiteY0" fmla="*/ 916305 h 929640"/>
                <a:gd name="connsiteX1" fmla="*/ 110490 w 1663065"/>
                <a:gd name="connsiteY1" fmla="*/ 92202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23925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22020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2392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2202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9640"/>
                <a:gd name="connsiteX1" fmla="*/ 112395 w 1663065"/>
                <a:gd name="connsiteY1" fmla="*/ 914400 h 929640"/>
                <a:gd name="connsiteX2" fmla="*/ 125730 w 1663065"/>
                <a:gd name="connsiteY2" fmla="*/ 725805 h 929640"/>
                <a:gd name="connsiteX3" fmla="*/ 127635 w 1663065"/>
                <a:gd name="connsiteY3" fmla="*/ 918210 h 929640"/>
                <a:gd name="connsiteX4" fmla="*/ 171450 w 1663065"/>
                <a:gd name="connsiteY4" fmla="*/ 916305 h 929640"/>
                <a:gd name="connsiteX5" fmla="*/ 186690 w 1663065"/>
                <a:gd name="connsiteY5" fmla="*/ 350520 h 929640"/>
                <a:gd name="connsiteX6" fmla="*/ 192405 w 1663065"/>
                <a:gd name="connsiteY6" fmla="*/ 914400 h 929640"/>
                <a:gd name="connsiteX7" fmla="*/ 245745 w 1663065"/>
                <a:gd name="connsiteY7" fmla="*/ 912495 h 929640"/>
                <a:gd name="connsiteX8" fmla="*/ 260985 w 1663065"/>
                <a:gd name="connsiteY8" fmla="*/ 352425 h 929640"/>
                <a:gd name="connsiteX9" fmla="*/ 268605 w 1663065"/>
                <a:gd name="connsiteY9" fmla="*/ 929640 h 929640"/>
                <a:gd name="connsiteX10" fmla="*/ 308610 w 1663065"/>
                <a:gd name="connsiteY10" fmla="*/ 925830 h 929640"/>
                <a:gd name="connsiteX11" fmla="*/ 329565 w 1663065"/>
                <a:gd name="connsiteY11" fmla="*/ 702945 h 929640"/>
                <a:gd name="connsiteX12" fmla="*/ 337185 w 1663065"/>
                <a:gd name="connsiteY12" fmla="*/ 923925 h 929640"/>
                <a:gd name="connsiteX13" fmla="*/ 775335 w 1663065"/>
                <a:gd name="connsiteY13" fmla="*/ 923925 h 929640"/>
                <a:gd name="connsiteX14" fmla="*/ 794385 w 1663065"/>
                <a:gd name="connsiteY14" fmla="*/ 224790 h 929640"/>
                <a:gd name="connsiteX15" fmla="*/ 803910 w 1663065"/>
                <a:gd name="connsiteY15" fmla="*/ 925830 h 929640"/>
                <a:gd name="connsiteX16" fmla="*/ 1445895 w 1663065"/>
                <a:gd name="connsiteY16" fmla="*/ 923925 h 929640"/>
                <a:gd name="connsiteX17" fmla="*/ 1461135 w 1663065"/>
                <a:gd name="connsiteY17" fmla="*/ 474345 h 929640"/>
                <a:gd name="connsiteX18" fmla="*/ 1470660 w 1663065"/>
                <a:gd name="connsiteY18" fmla="*/ 923925 h 929640"/>
                <a:gd name="connsiteX19" fmla="*/ 1543050 w 1663065"/>
                <a:gd name="connsiteY19" fmla="*/ 922020 h 929640"/>
                <a:gd name="connsiteX20" fmla="*/ 1575435 w 1663065"/>
                <a:gd name="connsiteY20" fmla="*/ 0 h 929640"/>
                <a:gd name="connsiteX21" fmla="*/ 1586865 w 1663065"/>
                <a:gd name="connsiteY21" fmla="*/ 918210 h 929640"/>
                <a:gd name="connsiteX22" fmla="*/ 1632585 w 1663065"/>
                <a:gd name="connsiteY22" fmla="*/ 918210 h 929640"/>
                <a:gd name="connsiteX23" fmla="*/ 1657350 w 1663065"/>
                <a:gd name="connsiteY23" fmla="*/ 436245 h 929640"/>
                <a:gd name="connsiteX24" fmla="*/ 1663065 w 1663065"/>
                <a:gd name="connsiteY24" fmla="*/ 922020 h 92964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08610 w 1663065"/>
                <a:gd name="connsiteY10" fmla="*/ 92583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5830"/>
                <a:gd name="connsiteX1" fmla="*/ 112395 w 1663065"/>
                <a:gd name="connsiteY1" fmla="*/ 914400 h 925830"/>
                <a:gd name="connsiteX2" fmla="*/ 125730 w 1663065"/>
                <a:gd name="connsiteY2" fmla="*/ 725805 h 925830"/>
                <a:gd name="connsiteX3" fmla="*/ 127635 w 1663065"/>
                <a:gd name="connsiteY3" fmla="*/ 918210 h 925830"/>
                <a:gd name="connsiteX4" fmla="*/ 171450 w 1663065"/>
                <a:gd name="connsiteY4" fmla="*/ 916305 h 925830"/>
                <a:gd name="connsiteX5" fmla="*/ 186690 w 1663065"/>
                <a:gd name="connsiteY5" fmla="*/ 350520 h 925830"/>
                <a:gd name="connsiteX6" fmla="*/ 192405 w 1663065"/>
                <a:gd name="connsiteY6" fmla="*/ 914400 h 925830"/>
                <a:gd name="connsiteX7" fmla="*/ 245745 w 1663065"/>
                <a:gd name="connsiteY7" fmla="*/ 912495 h 925830"/>
                <a:gd name="connsiteX8" fmla="*/ 260985 w 1663065"/>
                <a:gd name="connsiteY8" fmla="*/ 352425 h 925830"/>
                <a:gd name="connsiteX9" fmla="*/ 268605 w 1663065"/>
                <a:gd name="connsiteY9" fmla="*/ 916305 h 925830"/>
                <a:gd name="connsiteX10" fmla="*/ 310515 w 1663065"/>
                <a:gd name="connsiteY10" fmla="*/ 914400 h 925830"/>
                <a:gd name="connsiteX11" fmla="*/ 329565 w 1663065"/>
                <a:gd name="connsiteY11" fmla="*/ 702945 h 925830"/>
                <a:gd name="connsiteX12" fmla="*/ 337185 w 1663065"/>
                <a:gd name="connsiteY12" fmla="*/ 923925 h 925830"/>
                <a:gd name="connsiteX13" fmla="*/ 775335 w 1663065"/>
                <a:gd name="connsiteY13" fmla="*/ 923925 h 925830"/>
                <a:gd name="connsiteX14" fmla="*/ 794385 w 1663065"/>
                <a:gd name="connsiteY14" fmla="*/ 224790 h 925830"/>
                <a:gd name="connsiteX15" fmla="*/ 803910 w 1663065"/>
                <a:gd name="connsiteY15" fmla="*/ 925830 h 925830"/>
                <a:gd name="connsiteX16" fmla="*/ 1445895 w 1663065"/>
                <a:gd name="connsiteY16" fmla="*/ 923925 h 925830"/>
                <a:gd name="connsiteX17" fmla="*/ 1461135 w 1663065"/>
                <a:gd name="connsiteY17" fmla="*/ 474345 h 925830"/>
                <a:gd name="connsiteX18" fmla="*/ 1470660 w 1663065"/>
                <a:gd name="connsiteY18" fmla="*/ 923925 h 925830"/>
                <a:gd name="connsiteX19" fmla="*/ 1543050 w 1663065"/>
                <a:gd name="connsiteY19" fmla="*/ 922020 h 925830"/>
                <a:gd name="connsiteX20" fmla="*/ 1575435 w 1663065"/>
                <a:gd name="connsiteY20" fmla="*/ 0 h 925830"/>
                <a:gd name="connsiteX21" fmla="*/ 1586865 w 1663065"/>
                <a:gd name="connsiteY21" fmla="*/ 918210 h 925830"/>
                <a:gd name="connsiteX22" fmla="*/ 1632585 w 1663065"/>
                <a:gd name="connsiteY22" fmla="*/ 918210 h 925830"/>
                <a:gd name="connsiteX23" fmla="*/ 1657350 w 1663065"/>
                <a:gd name="connsiteY23" fmla="*/ 436245 h 925830"/>
                <a:gd name="connsiteX24" fmla="*/ 1663065 w 1663065"/>
                <a:gd name="connsiteY24" fmla="*/ 922020 h 925830"/>
                <a:gd name="connsiteX0" fmla="*/ 0 w 1663065"/>
                <a:gd name="connsiteY0" fmla="*/ 916305 h 923925"/>
                <a:gd name="connsiteX1" fmla="*/ 112395 w 1663065"/>
                <a:gd name="connsiteY1" fmla="*/ 914400 h 923925"/>
                <a:gd name="connsiteX2" fmla="*/ 125730 w 1663065"/>
                <a:gd name="connsiteY2" fmla="*/ 725805 h 923925"/>
                <a:gd name="connsiteX3" fmla="*/ 127635 w 1663065"/>
                <a:gd name="connsiteY3" fmla="*/ 918210 h 923925"/>
                <a:gd name="connsiteX4" fmla="*/ 171450 w 1663065"/>
                <a:gd name="connsiteY4" fmla="*/ 916305 h 923925"/>
                <a:gd name="connsiteX5" fmla="*/ 186690 w 1663065"/>
                <a:gd name="connsiteY5" fmla="*/ 350520 h 923925"/>
                <a:gd name="connsiteX6" fmla="*/ 192405 w 1663065"/>
                <a:gd name="connsiteY6" fmla="*/ 914400 h 923925"/>
                <a:gd name="connsiteX7" fmla="*/ 245745 w 1663065"/>
                <a:gd name="connsiteY7" fmla="*/ 912495 h 923925"/>
                <a:gd name="connsiteX8" fmla="*/ 260985 w 1663065"/>
                <a:gd name="connsiteY8" fmla="*/ 352425 h 923925"/>
                <a:gd name="connsiteX9" fmla="*/ 268605 w 1663065"/>
                <a:gd name="connsiteY9" fmla="*/ 916305 h 923925"/>
                <a:gd name="connsiteX10" fmla="*/ 310515 w 1663065"/>
                <a:gd name="connsiteY10" fmla="*/ 914400 h 923925"/>
                <a:gd name="connsiteX11" fmla="*/ 329565 w 1663065"/>
                <a:gd name="connsiteY11" fmla="*/ 702945 h 923925"/>
                <a:gd name="connsiteX12" fmla="*/ 337185 w 1663065"/>
                <a:gd name="connsiteY12" fmla="*/ 923925 h 923925"/>
                <a:gd name="connsiteX13" fmla="*/ 775335 w 1663065"/>
                <a:gd name="connsiteY13" fmla="*/ 923925 h 923925"/>
                <a:gd name="connsiteX14" fmla="*/ 794385 w 1663065"/>
                <a:gd name="connsiteY14" fmla="*/ 224790 h 923925"/>
                <a:gd name="connsiteX15" fmla="*/ 809625 w 1663065"/>
                <a:gd name="connsiteY15" fmla="*/ 923925 h 923925"/>
                <a:gd name="connsiteX16" fmla="*/ 1445895 w 1663065"/>
                <a:gd name="connsiteY16" fmla="*/ 923925 h 923925"/>
                <a:gd name="connsiteX17" fmla="*/ 1461135 w 1663065"/>
                <a:gd name="connsiteY17" fmla="*/ 474345 h 923925"/>
                <a:gd name="connsiteX18" fmla="*/ 1470660 w 1663065"/>
                <a:gd name="connsiteY18" fmla="*/ 923925 h 923925"/>
                <a:gd name="connsiteX19" fmla="*/ 1543050 w 1663065"/>
                <a:gd name="connsiteY19" fmla="*/ 922020 h 923925"/>
                <a:gd name="connsiteX20" fmla="*/ 1575435 w 1663065"/>
                <a:gd name="connsiteY20" fmla="*/ 0 h 923925"/>
                <a:gd name="connsiteX21" fmla="*/ 1586865 w 1663065"/>
                <a:gd name="connsiteY21" fmla="*/ 918210 h 923925"/>
                <a:gd name="connsiteX22" fmla="*/ 1632585 w 1663065"/>
                <a:gd name="connsiteY22" fmla="*/ 918210 h 923925"/>
                <a:gd name="connsiteX23" fmla="*/ 1657350 w 1663065"/>
                <a:gd name="connsiteY23" fmla="*/ 436245 h 923925"/>
                <a:gd name="connsiteX24" fmla="*/ 1663065 w 1663065"/>
                <a:gd name="connsiteY24" fmla="*/ 922020 h 923925"/>
                <a:gd name="connsiteX0" fmla="*/ 0 w 1676400"/>
                <a:gd name="connsiteY0" fmla="*/ 916305 h 923925"/>
                <a:gd name="connsiteX1" fmla="*/ 112395 w 1676400"/>
                <a:gd name="connsiteY1" fmla="*/ 914400 h 923925"/>
                <a:gd name="connsiteX2" fmla="*/ 125730 w 1676400"/>
                <a:gd name="connsiteY2" fmla="*/ 725805 h 923925"/>
                <a:gd name="connsiteX3" fmla="*/ 127635 w 1676400"/>
                <a:gd name="connsiteY3" fmla="*/ 918210 h 923925"/>
                <a:gd name="connsiteX4" fmla="*/ 171450 w 1676400"/>
                <a:gd name="connsiteY4" fmla="*/ 916305 h 923925"/>
                <a:gd name="connsiteX5" fmla="*/ 186690 w 1676400"/>
                <a:gd name="connsiteY5" fmla="*/ 350520 h 923925"/>
                <a:gd name="connsiteX6" fmla="*/ 192405 w 1676400"/>
                <a:gd name="connsiteY6" fmla="*/ 914400 h 923925"/>
                <a:gd name="connsiteX7" fmla="*/ 245745 w 1676400"/>
                <a:gd name="connsiteY7" fmla="*/ 912495 h 923925"/>
                <a:gd name="connsiteX8" fmla="*/ 260985 w 1676400"/>
                <a:gd name="connsiteY8" fmla="*/ 352425 h 923925"/>
                <a:gd name="connsiteX9" fmla="*/ 268605 w 1676400"/>
                <a:gd name="connsiteY9" fmla="*/ 916305 h 923925"/>
                <a:gd name="connsiteX10" fmla="*/ 310515 w 1676400"/>
                <a:gd name="connsiteY10" fmla="*/ 914400 h 923925"/>
                <a:gd name="connsiteX11" fmla="*/ 329565 w 1676400"/>
                <a:gd name="connsiteY11" fmla="*/ 702945 h 923925"/>
                <a:gd name="connsiteX12" fmla="*/ 337185 w 1676400"/>
                <a:gd name="connsiteY12" fmla="*/ 923925 h 923925"/>
                <a:gd name="connsiteX13" fmla="*/ 775335 w 1676400"/>
                <a:gd name="connsiteY13" fmla="*/ 923925 h 923925"/>
                <a:gd name="connsiteX14" fmla="*/ 794385 w 1676400"/>
                <a:gd name="connsiteY14" fmla="*/ 224790 h 923925"/>
                <a:gd name="connsiteX15" fmla="*/ 809625 w 1676400"/>
                <a:gd name="connsiteY15" fmla="*/ 923925 h 923925"/>
                <a:gd name="connsiteX16" fmla="*/ 1445895 w 1676400"/>
                <a:gd name="connsiteY16" fmla="*/ 923925 h 923925"/>
                <a:gd name="connsiteX17" fmla="*/ 1461135 w 1676400"/>
                <a:gd name="connsiteY17" fmla="*/ 474345 h 923925"/>
                <a:gd name="connsiteX18" fmla="*/ 1470660 w 1676400"/>
                <a:gd name="connsiteY18" fmla="*/ 923925 h 923925"/>
                <a:gd name="connsiteX19" fmla="*/ 1543050 w 1676400"/>
                <a:gd name="connsiteY19" fmla="*/ 922020 h 923925"/>
                <a:gd name="connsiteX20" fmla="*/ 1575435 w 1676400"/>
                <a:gd name="connsiteY20" fmla="*/ 0 h 923925"/>
                <a:gd name="connsiteX21" fmla="*/ 1586865 w 1676400"/>
                <a:gd name="connsiteY21" fmla="*/ 918210 h 923925"/>
                <a:gd name="connsiteX22" fmla="*/ 1632585 w 1676400"/>
                <a:gd name="connsiteY22" fmla="*/ 918210 h 923925"/>
                <a:gd name="connsiteX23" fmla="*/ 1657350 w 1676400"/>
                <a:gd name="connsiteY23" fmla="*/ 436245 h 923925"/>
                <a:gd name="connsiteX24" fmla="*/ 1676400 w 1676400"/>
                <a:gd name="connsiteY24" fmla="*/ 920115 h 923925"/>
                <a:gd name="connsiteX0" fmla="*/ 0 w 1676400"/>
                <a:gd name="connsiteY0" fmla="*/ 893445 h 901065"/>
                <a:gd name="connsiteX1" fmla="*/ 112395 w 1676400"/>
                <a:gd name="connsiteY1" fmla="*/ 891540 h 901065"/>
                <a:gd name="connsiteX2" fmla="*/ 125730 w 1676400"/>
                <a:gd name="connsiteY2" fmla="*/ 702945 h 901065"/>
                <a:gd name="connsiteX3" fmla="*/ 127635 w 1676400"/>
                <a:gd name="connsiteY3" fmla="*/ 895350 h 901065"/>
                <a:gd name="connsiteX4" fmla="*/ 171450 w 1676400"/>
                <a:gd name="connsiteY4" fmla="*/ 893445 h 901065"/>
                <a:gd name="connsiteX5" fmla="*/ 186690 w 1676400"/>
                <a:gd name="connsiteY5" fmla="*/ 327660 h 901065"/>
                <a:gd name="connsiteX6" fmla="*/ 192405 w 1676400"/>
                <a:gd name="connsiteY6" fmla="*/ 891540 h 901065"/>
                <a:gd name="connsiteX7" fmla="*/ 245745 w 1676400"/>
                <a:gd name="connsiteY7" fmla="*/ 889635 h 901065"/>
                <a:gd name="connsiteX8" fmla="*/ 260985 w 1676400"/>
                <a:gd name="connsiteY8" fmla="*/ 329565 h 901065"/>
                <a:gd name="connsiteX9" fmla="*/ 268605 w 1676400"/>
                <a:gd name="connsiteY9" fmla="*/ 893445 h 901065"/>
                <a:gd name="connsiteX10" fmla="*/ 310515 w 1676400"/>
                <a:gd name="connsiteY10" fmla="*/ 891540 h 901065"/>
                <a:gd name="connsiteX11" fmla="*/ 329565 w 1676400"/>
                <a:gd name="connsiteY11" fmla="*/ 680085 h 901065"/>
                <a:gd name="connsiteX12" fmla="*/ 337185 w 1676400"/>
                <a:gd name="connsiteY12" fmla="*/ 901065 h 901065"/>
                <a:gd name="connsiteX13" fmla="*/ 775335 w 1676400"/>
                <a:gd name="connsiteY13" fmla="*/ 901065 h 901065"/>
                <a:gd name="connsiteX14" fmla="*/ 794385 w 1676400"/>
                <a:gd name="connsiteY14" fmla="*/ 201930 h 901065"/>
                <a:gd name="connsiteX15" fmla="*/ 809625 w 1676400"/>
                <a:gd name="connsiteY15" fmla="*/ 901065 h 901065"/>
                <a:gd name="connsiteX16" fmla="*/ 1445895 w 1676400"/>
                <a:gd name="connsiteY16" fmla="*/ 901065 h 901065"/>
                <a:gd name="connsiteX17" fmla="*/ 1461135 w 1676400"/>
                <a:gd name="connsiteY17" fmla="*/ 451485 h 901065"/>
                <a:gd name="connsiteX18" fmla="*/ 1470660 w 1676400"/>
                <a:gd name="connsiteY18" fmla="*/ 901065 h 901065"/>
                <a:gd name="connsiteX19" fmla="*/ 1543050 w 1676400"/>
                <a:gd name="connsiteY19" fmla="*/ 899160 h 901065"/>
                <a:gd name="connsiteX20" fmla="*/ 1564005 w 1676400"/>
                <a:gd name="connsiteY20" fmla="*/ 0 h 901065"/>
                <a:gd name="connsiteX21" fmla="*/ 1586865 w 1676400"/>
                <a:gd name="connsiteY21" fmla="*/ 895350 h 901065"/>
                <a:gd name="connsiteX22" fmla="*/ 1632585 w 1676400"/>
                <a:gd name="connsiteY22" fmla="*/ 895350 h 901065"/>
                <a:gd name="connsiteX23" fmla="*/ 1657350 w 1676400"/>
                <a:gd name="connsiteY23" fmla="*/ 413385 h 901065"/>
                <a:gd name="connsiteX24" fmla="*/ 1676400 w 1676400"/>
                <a:gd name="connsiteY24" fmla="*/ 897255 h 90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6400" h="901065">
                  <a:moveTo>
                    <a:pt x="0" y="893445"/>
                  </a:moveTo>
                  <a:lnTo>
                    <a:pt x="112395" y="891540"/>
                  </a:lnTo>
                  <a:lnTo>
                    <a:pt x="125730" y="702945"/>
                  </a:lnTo>
                  <a:lnTo>
                    <a:pt x="127635" y="895350"/>
                  </a:lnTo>
                  <a:lnTo>
                    <a:pt x="171450" y="893445"/>
                  </a:lnTo>
                  <a:lnTo>
                    <a:pt x="186690" y="327660"/>
                  </a:lnTo>
                  <a:lnTo>
                    <a:pt x="192405" y="891540"/>
                  </a:lnTo>
                  <a:lnTo>
                    <a:pt x="245745" y="889635"/>
                  </a:lnTo>
                  <a:lnTo>
                    <a:pt x="260985" y="329565"/>
                  </a:lnTo>
                  <a:lnTo>
                    <a:pt x="268605" y="893445"/>
                  </a:lnTo>
                  <a:lnTo>
                    <a:pt x="310515" y="891540"/>
                  </a:lnTo>
                  <a:lnTo>
                    <a:pt x="329565" y="680085"/>
                  </a:lnTo>
                  <a:lnTo>
                    <a:pt x="337185" y="901065"/>
                  </a:lnTo>
                  <a:lnTo>
                    <a:pt x="775335" y="901065"/>
                  </a:lnTo>
                  <a:lnTo>
                    <a:pt x="794385" y="201930"/>
                  </a:lnTo>
                  <a:lnTo>
                    <a:pt x="809625" y="901065"/>
                  </a:lnTo>
                  <a:lnTo>
                    <a:pt x="1445895" y="901065"/>
                  </a:lnTo>
                  <a:lnTo>
                    <a:pt x="1461135" y="451485"/>
                  </a:lnTo>
                  <a:lnTo>
                    <a:pt x="1470660" y="901065"/>
                  </a:lnTo>
                  <a:lnTo>
                    <a:pt x="1543050" y="899160"/>
                  </a:lnTo>
                  <a:lnTo>
                    <a:pt x="1564005" y="0"/>
                  </a:lnTo>
                  <a:lnTo>
                    <a:pt x="1586865" y="895350"/>
                  </a:lnTo>
                  <a:lnTo>
                    <a:pt x="1632585" y="895350"/>
                  </a:lnTo>
                  <a:lnTo>
                    <a:pt x="1657350" y="413385"/>
                  </a:lnTo>
                  <a:lnTo>
                    <a:pt x="1676400" y="897255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68" name="Gerade Verbindung mit Pfeil 2067"/>
            <p:cNvCxnSpPr/>
            <p:nvPr/>
          </p:nvCxnSpPr>
          <p:spPr>
            <a:xfrm flipH="1" flipV="1">
              <a:off x="6048462" y="1915376"/>
              <a:ext cx="0" cy="93380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/>
            <p:cNvCxnSpPr/>
            <p:nvPr/>
          </p:nvCxnSpPr>
          <p:spPr>
            <a:xfrm>
              <a:off x="5972961" y="2783388"/>
              <a:ext cx="1912690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4" name="Textfeld 2073"/>
            <p:cNvSpPr txBox="1"/>
            <p:nvPr/>
          </p:nvSpPr>
          <p:spPr>
            <a:xfrm>
              <a:off x="7724008" y="2497252"/>
              <a:ext cx="4963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ppm</a:t>
              </a:r>
              <a:endParaRPr lang="de-DE" dirty="0"/>
            </a:p>
          </p:txBody>
        </p:sp>
      </p:grpSp>
      <p:sp>
        <p:nvSpPr>
          <p:cNvPr id="197" name="Textfeld 196"/>
          <p:cNvSpPr txBox="1"/>
          <p:nvPr/>
        </p:nvSpPr>
        <p:spPr>
          <a:xfrm>
            <a:off x="5774969" y="1297130"/>
            <a:ext cx="24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/>
              <a:t>NMR-Spektrum</a:t>
            </a:r>
          </a:p>
        </p:txBody>
      </p:sp>
      <p:sp>
        <p:nvSpPr>
          <p:cNvPr id="198" name="Textfeld 197"/>
          <p:cNvSpPr txBox="1"/>
          <p:nvPr/>
        </p:nvSpPr>
        <p:spPr>
          <a:xfrm>
            <a:off x="5774969" y="3880281"/>
            <a:ext cx="24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/>
              <a:t>MRI-Schnittbild</a:t>
            </a:r>
          </a:p>
        </p:txBody>
      </p:sp>
    </p:spTree>
    <p:extLst>
      <p:ext uri="{BB962C8B-B14F-4D97-AF65-F5344CB8AC3E}">
        <p14:creationId xmlns:p14="http://schemas.microsoft.com/office/powerpoint/2010/main" val="346597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29.10.2018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9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80" y="1188072"/>
            <a:ext cx="5301841" cy="497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el 3"/>
          <p:cNvSpPr txBox="1">
            <a:spLocks/>
          </p:cNvSpPr>
          <p:nvPr/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Gemeinsame Akquisitionselektronik NMR/MRT </a:t>
            </a:r>
          </a:p>
        </p:txBody>
      </p:sp>
    </p:spTree>
    <p:extLst>
      <p:ext uri="{BB962C8B-B14F-4D97-AF65-F5344CB8AC3E}">
        <p14:creationId xmlns:p14="http://schemas.microsoft.com/office/powerpoint/2010/main" val="21624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537</Words>
  <Application>Microsoft Office PowerPoint</Application>
  <PresentationFormat>Bildschirmpräsentation (4:3)</PresentationFormat>
  <Paragraphs>213</Paragraphs>
  <Slides>31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2" baseType="lpstr">
      <vt:lpstr>Office</vt:lpstr>
      <vt:lpstr>PowerPoint-Präsentation</vt:lpstr>
      <vt:lpstr>Inhalt</vt:lpstr>
      <vt:lpstr>PowerPoint-Präsentation</vt:lpstr>
      <vt:lpstr>Kernspins im Magnetfeld (1)</vt:lpstr>
      <vt:lpstr>Kernspins im Magnetfeld (2) - Relaxation</vt:lpstr>
      <vt:lpstr>MRT: Magnetresonanztomographie</vt:lpstr>
      <vt:lpstr>MRT-Pulssequenzen</vt:lpstr>
      <vt:lpstr>NMR &amp; MRI</vt:lpstr>
      <vt:lpstr>PowerPoint-Präsentation</vt:lpstr>
      <vt:lpstr>Motivation/Aufgabenstellung</vt:lpstr>
      <vt:lpstr>Phasenrauschen (1)</vt:lpstr>
      <vt:lpstr>Phasenrauschen (2)</vt:lpstr>
      <vt:lpstr>PowerPoint-Präsentation</vt:lpstr>
      <vt:lpstr>MRiLab (1)</vt:lpstr>
      <vt:lpstr>MRiLab (2)</vt:lpstr>
      <vt:lpstr>MRiLab (3) - Phantomerstellung</vt:lpstr>
      <vt:lpstr>MRiLab (4) - Phasenrauschen</vt:lpstr>
      <vt:lpstr>PowerPoint-Präsentation</vt:lpstr>
      <vt:lpstr>Eingangs-Phasenrauschleistungsspektren (1)</vt:lpstr>
      <vt:lpstr>Eingangs-Phasenrauschleistungsspektren (2)</vt:lpstr>
      <vt:lpstr>LMK04821 in MRT (mit Grad. Felder) (1)</vt:lpstr>
      <vt:lpstr>LMK04821 in MRT (mit Grad. Felder) (2)</vt:lpstr>
      <vt:lpstr>Einschub: Bildqualitätsmetriken</vt:lpstr>
      <vt:lpstr>LMK04821 in MRT (mit Grad. Felder) (3)</vt:lpstr>
      <vt:lpstr>Reines (1/f)-Phasenrauschen (1)</vt:lpstr>
      <vt:lpstr>Reines (1/f)-Phasenrauschen (2)</vt:lpstr>
      <vt:lpstr>Fazit</vt:lpstr>
      <vt:lpstr>Vielen Dank!</vt:lpstr>
      <vt:lpstr>Ergänzungen (1) - LMK04821</vt:lpstr>
      <vt:lpstr>Ergänzungen (2) - Jitter</vt:lpstr>
      <vt:lpstr>Ergänzungen (3) - AV4 AQS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Noll, Marvin</cp:lastModifiedBy>
  <cp:revision>130</cp:revision>
  <dcterms:created xsi:type="dcterms:W3CDTF">2017-12-07T08:39:34Z</dcterms:created>
  <dcterms:modified xsi:type="dcterms:W3CDTF">2018-10-29T10:44:40Z</dcterms:modified>
</cp:coreProperties>
</file>